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5" r:id="rId2"/>
    <p:sldId id="258" r:id="rId3"/>
    <p:sldId id="260" r:id="rId4"/>
    <p:sldId id="264" r:id="rId5"/>
    <p:sldId id="257" r:id="rId6"/>
    <p:sldId id="261" r:id="rId7"/>
    <p:sldId id="262" r:id="rId8"/>
    <p:sldId id="263" r:id="rId9"/>
    <p:sldId id="259" r:id="rId10"/>
    <p:sldId id="256" r:id="rId11"/>
  </p:sldIdLst>
  <p:sldSz cx="15113000" cy="21374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1" d="100"/>
          <a:sy n="21" d="100"/>
        </p:scale>
        <p:origin x="21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0DC2D-A5AB-4D46-821C-0BCB2A9DFAE2}" type="datetimeFigureOut">
              <a:rPr lang="tr-TR" smtClean="0"/>
              <a:t>4.05.2026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C5C41-0129-46F2-8912-96C43B28F8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71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C5C41-0129-46F2-8912-96C43B28F89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4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>
            <a:extLst>
              <a:ext uri="{FF2B5EF4-FFF2-40B4-BE49-F238E27FC236}">
                <a16:creationId xmlns:a16="http://schemas.microsoft.com/office/drawing/2014/main" id="{29BECAB6-CDD7-55E3-8576-D487890FBC94}"/>
              </a:ext>
            </a:extLst>
          </p:cNvPr>
          <p:cNvSpPr txBox="1"/>
          <p:nvPr/>
        </p:nvSpPr>
        <p:spPr>
          <a:xfrm>
            <a:off x="1143350" y="6057763"/>
            <a:ext cx="12826300" cy="100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79"/>
              </a:lnSpc>
            </a:pPr>
            <a:r>
              <a:rPr lang="tr-TR" sz="5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istrully"/>
                <a:cs typeface="Times New Roman" panose="02020603050405020304" pitchFamily="18" charset="0"/>
                <a:sym typeface="Mistrully"/>
              </a:rPr>
              <a:t>AFİŞ ŞABLON KULLANIMI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Mistrully"/>
              <a:cs typeface="Times New Roman" panose="02020603050405020304" pitchFamily="18" charset="0"/>
              <a:sym typeface="Mistrully"/>
            </a:endParaRP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FBFA84E4-0687-61D8-C47B-1186DAC23251}"/>
              </a:ext>
            </a:extLst>
          </p:cNvPr>
          <p:cNvSpPr txBox="1"/>
          <p:nvPr/>
        </p:nvSpPr>
        <p:spPr>
          <a:xfrm>
            <a:off x="774875" y="7718384"/>
            <a:ext cx="13563250" cy="2155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79"/>
              </a:lnSpc>
            </a:pPr>
            <a:r>
              <a:rPr lang="tr-TR" sz="6000" dirty="0">
                <a:solidFill>
                  <a:srgbClr val="403D3E"/>
                </a:solidFill>
                <a:latin typeface="Times New Roman" panose="02020603050405020304" pitchFamily="18" charset="0"/>
                <a:ea typeface="Mistrully"/>
                <a:cs typeface="Times New Roman" panose="02020603050405020304" pitchFamily="18" charset="0"/>
                <a:sym typeface="Mistrully"/>
              </a:rPr>
              <a:t>1-Şablon içerisine fotoğraf, simge, yazı ekleyebilir, biçimlendirip kullanabilirsiniz. </a:t>
            </a:r>
            <a:endParaRPr lang="en-US" sz="6000" dirty="0">
              <a:solidFill>
                <a:srgbClr val="403D3E"/>
              </a:solidFill>
              <a:latin typeface="Times New Roman" panose="02020603050405020304" pitchFamily="18" charset="0"/>
              <a:ea typeface="Mistrully"/>
              <a:cs typeface="Times New Roman" panose="02020603050405020304" pitchFamily="18" charset="0"/>
              <a:sym typeface="Mistrully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0EBAD392-9F31-06D9-0F59-41089F8D967D}"/>
              </a:ext>
            </a:extLst>
          </p:cNvPr>
          <p:cNvSpPr txBox="1"/>
          <p:nvPr/>
        </p:nvSpPr>
        <p:spPr>
          <a:xfrm>
            <a:off x="787050" y="10610850"/>
            <a:ext cx="13575950" cy="2155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79"/>
              </a:lnSpc>
            </a:pPr>
            <a:r>
              <a:rPr lang="tr-TR" sz="6000" dirty="0">
                <a:solidFill>
                  <a:srgbClr val="403D3E"/>
                </a:solidFill>
                <a:latin typeface="Times New Roman" panose="02020603050405020304" pitchFamily="18" charset="0"/>
                <a:ea typeface="Mistrully"/>
                <a:cs typeface="Times New Roman" panose="02020603050405020304" pitchFamily="18" charset="0"/>
                <a:sym typeface="Mistrully"/>
              </a:rPr>
              <a:t>2-Tarih, saat ve yer bilgisi mutlaka veriniz. Gerekirse QR kod kullanabilirsiniz. </a:t>
            </a:r>
            <a:endParaRPr lang="en-US" sz="6000" dirty="0">
              <a:solidFill>
                <a:srgbClr val="403D3E"/>
              </a:solidFill>
              <a:latin typeface="Times New Roman" panose="02020603050405020304" pitchFamily="18" charset="0"/>
              <a:ea typeface="Mistrully"/>
              <a:cs typeface="Times New Roman" panose="02020603050405020304" pitchFamily="18" charset="0"/>
              <a:sym typeface="Mistrully"/>
            </a:endParaRPr>
          </a:p>
        </p:txBody>
      </p:sp>
      <p:pic>
        <p:nvPicPr>
          <p:cNvPr id="6" name="Resim 5" descr="The text appears to be a URL or an email address with a timestamp and some encoded or encoded characters.&#10;&#10;Yapay zeka tarafından oluşturulmuş içerik yanlış olabilir.">
            <a:extLst>
              <a:ext uri="{FF2B5EF4-FFF2-40B4-BE49-F238E27FC236}">
                <a16:creationId xmlns:a16="http://schemas.microsoft.com/office/drawing/2014/main" id="{352DD58C-B129-4C4A-874E-E675C191E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1500"/>
            <a:ext cx="15113000" cy="1752600"/>
          </a:xfrm>
          <a:prstGeom prst="rect">
            <a:avLst/>
          </a:prstGeom>
        </p:spPr>
      </p:pic>
      <p:sp>
        <p:nvSpPr>
          <p:cNvPr id="7" name="TextBox 23">
            <a:extLst>
              <a:ext uri="{FF2B5EF4-FFF2-40B4-BE49-F238E27FC236}">
                <a16:creationId xmlns:a16="http://schemas.microsoft.com/office/drawing/2014/main" id="{1706D6F1-3666-5F2C-AC24-FC1082FF4575}"/>
              </a:ext>
            </a:extLst>
          </p:cNvPr>
          <p:cNvSpPr txBox="1"/>
          <p:nvPr/>
        </p:nvSpPr>
        <p:spPr>
          <a:xfrm>
            <a:off x="1915670" y="3153147"/>
            <a:ext cx="1128166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ORDU ÜNİVERSİTESİ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SOSYAL BİLİMLER ENSTİTÜSÜ MÜDÜRLÜĞÜ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Paalalabas Wide"/>
              <a:cs typeface="Times New Roman" panose="02020603050405020304" pitchFamily="18" charset="0"/>
              <a:sym typeface="Paalalabas Wide"/>
            </a:endParaRPr>
          </a:p>
        </p:txBody>
      </p:sp>
      <p:pic>
        <p:nvPicPr>
          <p:cNvPr id="8" name="Resim 7" descr="U&#10;&#10;Yapay zeka tarafından oluşturulmuş içerik yanlış olabilir.">
            <a:extLst>
              <a:ext uri="{FF2B5EF4-FFF2-40B4-BE49-F238E27FC236}">
                <a16:creationId xmlns:a16="http://schemas.microsoft.com/office/drawing/2014/main" id="{5839A7CA-8DFB-83D5-05DF-01D8E1D0D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762486"/>
            <a:ext cx="2286000" cy="2286000"/>
          </a:xfrm>
          <a:prstGeom prst="rect">
            <a:avLst/>
          </a:prstGeom>
        </p:spPr>
      </p:pic>
      <p:sp>
        <p:nvSpPr>
          <p:cNvPr id="9" name="TextBox 23">
            <a:extLst>
              <a:ext uri="{FF2B5EF4-FFF2-40B4-BE49-F238E27FC236}">
                <a16:creationId xmlns:a16="http://schemas.microsoft.com/office/drawing/2014/main" id="{61E9E4C2-F4ED-8E3D-832B-628EEC142DBB}"/>
              </a:ext>
            </a:extLst>
          </p:cNvPr>
          <p:cNvSpPr txBox="1"/>
          <p:nvPr/>
        </p:nvSpPr>
        <p:spPr>
          <a:xfrm>
            <a:off x="787050" y="13469963"/>
            <a:ext cx="13575950" cy="2155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79"/>
              </a:lnSpc>
            </a:pPr>
            <a:r>
              <a:rPr lang="tr-TR" sz="6000" dirty="0">
                <a:solidFill>
                  <a:srgbClr val="403D3E"/>
                </a:solidFill>
                <a:latin typeface="Times New Roman" panose="02020603050405020304" pitchFamily="18" charset="0"/>
                <a:ea typeface="Mistrully"/>
                <a:cs typeface="Times New Roman" panose="02020603050405020304" pitchFamily="18" charset="0"/>
                <a:sym typeface="Mistrully"/>
              </a:rPr>
              <a:t>3-Dosya/ Farklı Kaydet/ </a:t>
            </a:r>
            <a:r>
              <a:rPr lang="tr-TR" sz="6000" dirty="0" err="1">
                <a:solidFill>
                  <a:srgbClr val="403D3E"/>
                </a:solidFill>
                <a:latin typeface="Times New Roman" panose="02020603050405020304" pitchFamily="18" charset="0"/>
                <a:ea typeface="Mistrully"/>
                <a:cs typeface="Times New Roman" panose="02020603050405020304" pitchFamily="18" charset="0"/>
                <a:sym typeface="Mistrully"/>
              </a:rPr>
              <a:t>Gözat</a:t>
            </a:r>
            <a:r>
              <a:rPr lang="tr-TR" sz="6000" dirty="0">
                <a:solidFill>
                  <a:srgbClr val="403D3E"/>
                </a:solidFill>
                <a:latin typeface="Times New Roman" panose="02020603050405020304" pitchFamily="18" charset="0"/>
                <a:ea typeface="Mistrully"/>
                <a:cs typeface="Times New Roman" panose="02020603050405020304" pitchFamily="18" charset="0"/>
                <a:sym typeface="Mistrully"/>
              </a:rPr>
              <a:t>/ Dosya Türü Jpeg/</a:t>
            </a:r>
            <a:r>
              <a:rPr lang="tr-TR" sz="6000" dirty="0" err="1">
                <a:solidFill>
                  <a:srgbClr val="403D3E"/>
                </a:solidFill>
                <a:latin typeface="Times New Roman" panose="02020603050405020304" pitchFamily="18" charset="0"/>
                <a:ea typeface="Mistrully"/>
                <a:cs typeface="Times New Roman" panose="02020603050405020304" pitchFamily="18" charset="0"/>
                <a:sym typeface="Mistrully"/>
              </a:rPr>
              <a:t>Png</a:t>
            </a:r>
            <a:r>
              <a:rPr lang="tr-TR" sz="6000" dirty="0">
                <a:solidFill>
                  <a:srgbClr val="403D3E"/>
                </a:solidFill>
                <a:latin typeface="Times New Roman" panose="02020603050405020304" pitchFamily="18" charset="0"/>
                <a:ea typeface="Mistrully"/>
                <a:cs typeface="Times New Roman" panose="02020603050405020304" pitchFamily="18" charset="0"/>
                <a:sym typeface="Mistrully"/>
              </a:rPr>
              <a:t> birini seçerek kaydediniz. </a:t>
            </a:r>
            <a:endParaRPr lang="en-US" sz="6000" dirty="0">
              <a:solidFill>
                <a:srgbClr val="403D3E"/>
              </a:solidFill>
              <a:latin typeface="Times New Roman" panose="02020603050405020304" pitchFamily="18" charset="0"/>
              <a:ea typeface="Mistrully"/>
              <a:cs typeface="Times New Roman" panose="02020603050405020304" pitchFamily="18" charset="0"/>
              <a:sym typeface="Mistrully"/>
            </a:endParaRPr>
          </a:p>
        </p:txBody>
      </p:sp>
    </p:spTree>
    <p:extLst>
      <p:ext uri="{BB962C8B-B14F-4D97-AF65-F5344CB8AC3E}">
        <p14:creationId xmlns:p14="http://schemas.microsoft.com/office/powerpoint/2010/main" val="167740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61732" y="208900"/>
            <a:ext cx="3826817" cy="8039750"/>
            <a:chOff x="0" y="0"/>
            <a:chExt cx="665978" cy="1977252"/>
          </a:xfrm>
        </p:grpSpPr>
        <p:sp>
          <p:nvSpPr>
            <p:cNvPr id="4" name="Freeform 4"/>
            <p:cNvSpPr/>
            <p:nvPr/>
          </p:nvSpPr>
          <p:spPr>
            <a:xfrm>
              <a:off x="10779" y="0"/>
              <a:ext cx="644421" cy="1977252"/>
            </a:xfrm>
            <a:custGeom>
              <a:avLst/>
              <a:gdLst/>
              <a:ahLst/>
              <a:cxnLst/>
              <a:rect l="l" t="t" r="r" b="b"/>
              <a:pathLst>
                <a:path w="644421" h="1977252">
                  <a:moveTo>
                    <a:pt x="302974" y="1977252"/>
                  </a:moveTo>
                  <a:lnTo>
                    <a:pt x="341446" y="1977252"/>
                  </a:lnTo>
                  <a:cubicBezTo>
                    <a:pt x="404251" y="1977252"/>
                    <a:pt x="456881" y="1929754"/>
                    <a:pt x="463301" y="1867278"/>
                  </a:cubicBezTo>
                  <a:lnTo>
                    <a:pt x="643897" y="109974"/>
                  </a:lnTo>
                  <a:cubicBezTo>
                    <a:pt x="646784" y="81885"/>
                    <a:pt x="637634" y="53889"/>
                    <a:pt x="618715" y="32927"/>
                  </a:cubicBezTo>
                  <a:cubicBezTo>
                    <a:pt x="599797" y="11964"/>
                    <a:pt x="572883" y="0"/>
                    <a:pt x="544646" y="0"/>
                  </a:cubicBezTo>
                  <a:lnTo>
                    <a:pt x="99774" y="0"/>
                  </a:lnTo>
                  <a:cubicBezTo>
                    <a:pt x="71537" y="0"/>
                    <a:pt x="44623" y="11964"/>
                    <a:pt x="25705" y="32927"/>
                  </a:cubicBezTo>
                  <a:cubicBezTo>
                    <a:pt x="6787" y="53889"/>
                    <a:pt x="-2364" y="81885"/>
                    <a:pt x="523" y="109974"/>
                  </a:cubicBezTo>
                  <a:lnTo>
                    <a:pt x="181119" y="1867278"/>
                  </a:lnTo>
                  <a:cubicBezTo>
                    <a:pt x="187540" y="1929754"/>
                    <a:pt x="240170" y="1977252"/>
                    <a:pt x="302974" y="1977252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-66675"/>
              <a:ext cx="411978" cy="2043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611645">
            <a:off x="2048821" y="13031937"/>
            <a:ext cx="3341262" cy="2255048"/>
          </a:xfrm>
          <a:custGeom>
            <a:avLst/>
            <a:gdLst/>
            <a:ahLst/>
            <a:cxnLst/>
            <a:rect l="l" t="t" r="r" b="b"/>
            <a:pathLst>
              <a:path w="3341262" h="2255048">
                <a:moveTo>
                  <a:pt x="0" y="0"/>
                </a:moveTo>
                <a:lnTo>
                  <a:pt x="3341262" y="0"/>
                </a:lnTo>
                <a:lnTo>
                  <a:pt x="3341262" y="2255048"/>
                </a:lnTo>
                <a:lnTo>
                  <a:pt x="0" y="22550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60500" y="8371097"/>
            <a:ext cx="1112473" cy="1289705"/>
            <a:chOff x="0" y="0"/>
            <a:chExt cx="483783" cy="4693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3783" cy="469380"/>
            </a:xfrm>
            <a:custGeom>
              <a:avLst/>
              <a:gdLst/>
              <a:ahLst/>
              <a:cxnLst/>
              <a:rect l="l" t="t" r="r" b="b"/>
              <a:pathLst>
                <a:path w="483783" h="469380">
                  <a:moveTo>
                    <a:pt x="241891" y="0"/>
                  </a:moveTo>
                  <a:cubicBezTo>
                    <a:pt x="108298" y="0"/>
                    <a:pt x="0" y="105074"/>
                    <a:pt x="0" y="234690"/>
                  </a:cubicBezTo>
                  <a:cubicBezTo>
                    <a:pt x="0" y="364306"/>
                    <a:pt x="108298" y="469380"/>
                    <a:pt x="241891" y="469380"/>
                  </a:cubicBezTo>
                  <a:cubicBezTo>
                    <a:pt x="375484" y="469380"/>
                    <a:pt x="483783" y="364306"/>
                    <a:pt x="483783" y="234690"/>
                  </a:cubicBezTo>
                  <a:cubicBezTo>
                    <a:pt x="483783" y="105074"/>
                    <a:pt x="375484" y="0"/>
                    <a:pt x="241891" y="0"/>
                  </a:cubicBez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5355" y="-13146"/>
              <a:ext cx="393073" cy="438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5561064" y="13270757"/>
            <a:ext cx="783230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2896120" y="12414717"/>
            <a:ext cx="563430" cy="351375"/>
          </a:xfrm>
          <a:custGeom>
            <a:avLst/>
            <a:gdLst/>
            <a:ahLst/>
            <a:cxnLst/>
            <a:rect l="l" t="t" r="r" b="b"/>
            <a:pathLst>
              <a:path w="563430" h="351375">
                <a:moveTo>
                  <a:pt x="0" y="0"/>
                </a:moveTo>
                <a:lnTo>
                  <a:pt x="563430" y="0"/>
                </a:lnTo>
                <a:lnTo>
                  <a:pt x="563430" y="351375"/>
                </a:lnTo>
                <a:lnTo>
                  <a:pt x="0" y="351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25064" y="7797181"/>
            <a:ext cx="9326203" cy="175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06"/>
              </a:lnSpc>
            </a:pPr>
            <a:r>
              <a:rPr lang="en-US" sz="15841" b="1">
                <a:solidFill>
                  <a:srgbClr val="000000"/>
                </a:solidFill>
                <a:latin typeface="Times New Roman" panose="02020603050405020304" pitchFamily="18" charset="0"/>
                <a:ea typeface="Pragmatica Bold"/>
                <a:cs typeface="Times New Roman" panose="02020603050405020304" pitchFamily="18" charset="0"/>
                <a:sym typeface="Pragmatica Bold"/>
              </a:rPr>
              <a:t>HIRING!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08399" y="5398404"/>
            <a:ext cx="8805635" cy="175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72"/>
              </a:lnSpc>
            </a:pPr>
            <a:r>
              <a:rPr lang="en-US" sz="15800">
                <a:solidFill>
                  <a:srgbClr val="000000"/>
                </a:solidFill>
                <a:latin typeface="Times New Roman" panose="02020603050405020304" pitchFamily="18" charset="0"/>
                <a:ea typeface="Pragmatica"/>
                <a:cs typeface="Times New Roman" panose="02020603050405020304" pitchFamily="18" charset="0"/>
                <a:sym typeface="Pragmatica"/>
              </a:rPr>
              <a:t>WE ARE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19878" y="11988967"/>
            <a:ext cx="6909412" cy="95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1"/>
              </a:lnSpc>
            </a:pPr>
            <a:r>
              <a:rPr lang="en-US" sz="5615" b="1">
                <a:solidFill>
                  <a:srgbClr val="000000"/>
                </a:solidFill>
                <a:latin typeface="Times New Roman" panose="02020603050405020304" pitchFamily="18" charset="0"/>
                <a:ea typeface="Garet Bold"/>
                <a:cs typeface="Times New Roman" panose="02020603050405020304" pitchFamily="18" charset="0"/>
                <a:sym typeface="Garet Bold"/>
              </a:rPr>
              <a:t>OPEN POSITIONS: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9878" y="13774816"/>
            <a:ext cx="7773494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Times New Roman" panose="02020603050405020304" pitchFamily="18" charset="0"/>
                <a:ea typeface="Garet"/>
                <a:cs typeface="Times New Roman" panose="02020603050405020304" pitchFamily="18" charset="0"/>
                <a:sym typeface="Garet"/>
              </a:rPr>
              <a:t>Content manager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19878" y="14441566"/>
            <a:ext cx="7773494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Times New Roman" panose="02020603050405020304" pitchFamily="18" charset="0"/>
                <a:ea typeface="Garet"/>
                <a:cs typeface="Times New Roman" panose="02020603050405020304" pitchFamily="18" charset="0"/>
                <a:sym typeface="Garet"/>
              </a:rPr>
              <a:t>Graphic Designer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19878" y="15108316"/>
            <a:ext cx="7773494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Times New Roman" panose="02020603050405020304" pitchFamily="18" charset="0"/>
                <a:ea typeface="Garet"/>
                <a:cs typeface="Times New Roman" panose="02020603050405020304" pitchFamily="18" charset="0"/>
                <a:sym typeface="Garet"/>
              </a:rPr>
              <a:t>Copywriter</a:t>
            </a:r>
          </a:p>
        </p:txBody>
      </p:sp>
      <p:pic>
        <p:nvPicPr>
          <p:cNvPr id="26" name="Resim 25" descr="U&#10;&#10;Yapay zeka tarafından oluşturulmuş içerik yanlış olabilir.">
            <a:extLst>
              <a:ext uri="{FF2B5EF4-FFF2-40B4-BE49-F238E27FC236}">
                <a16:creationId xmlns:a16="http://schemas.microsoft.com/office/drawing/2014/main" id="{9E831077-0422-75F0-79BE-866463572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94" y="278944"/>
            <a:ext cx="2628992" cy="2628992"/>
          </a:xfrm>
          <a:prstGeom prst="rect">
            <a:avLst/>
          </a:prstGeom>
        </p:spPr>
      </p:pic>
      <p:sp>
        <p:nvSpPr>
          <p:cNvPr id="27" name="TextBox 23">
            <a:extLst>
              <a:ext uri="{FF2B5EF4-FFF2-40B4-BE49-F238E27FC236}">
                <a16:creationId xmlns:a16="http://schemas.microsoft.com/office/drawing/2014/main" id="{87C957FB-491A-5492-7915-9A6B8529CBE5}"/>
              </a:ext>
            </a:extLst>
          </p:cNvPr>
          <p:cNvSpPr txBox="1"/>
          <p:nvPr/>
        </p:nvSpPr>
        <p:spPr>
          <a:xfrm>
            <a:off x="3653527" y="875937"/>
            <a:ext cx="11281660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ORDU ÜNİVERSİTESİ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SOSYAL BİLİMLER ENSTİTÜSÜ MÜDÜRLÜĞÜ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Paalalabas Wide"/>
              <a:cs typeface="Times New Roman" panose="02020603050405020304" pitchFamily="18" charset="0"/>
              <a:sym typeface="Paalalabas Wide"/>
            </a:endParaRPr>
          </a:p>
        </p:txBody>
      </p:sp>
      <p:pic>
        <p:nvPicPr>
          <p:cNvPr id="29" name="Resim 28" descr="The text appears to be a fragment of a URL or email address, which seems to be truncated or partial.&#10;&#10;Yapay zeka tarafından oluşturulmuş içerik yanlış olabilir.">
            <a:extLst>
              <a:ext uri="{FF2B5EF4-FFF2-40B4-BE49-F238E27FC236}">
                <a16:creationId xmlns:a16="http://schemas.microsoft.com/office/drawing/2014/main" id="{94504AB8-E441-9756-56DB-A9B0D2AF9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700" y="20136307"/>
            <a:ext cx="15199771" cy="12377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57733" y="-68327"/>
            <a:ext cx="3197266" cy="21442427"/>
            <a:chOff x="0" y="0"/>
            <a:chExt cx="1691936" cy="39782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1936" cy="3978293"/>
            </a:xfrm>
            <a:custGeom>
              <a:avLst/>
              <a:gdLst/>
              <a:ahLst/>
              <a:cxnLst/>
              <a:rect l="l" t="t" r="r" b="b"/>
              <a:pathLst>
                <a:path w="1691936" h="3978293">
                  <a:moveTo>
                    <a:pt x="0" y="0"/>
                  </a:moveTo>
                  <a:lnTo>
                    <a:pt x="1691936" y="0"/>
                  </a:lnTo>
                  <a:lnTo>
                    <a:pt x="1691936" y="3978293"/>
                  </a:lnTo>
                  <a:lnTo>
                    <a:pt x="0" y="3978293"/>
                  </a:lnTo>
                  <a:close/>
                </a:path>
              </a:pathLst>
            </a:custGeom>
            <a:solidFill>
              <a:srgbClr val="831F34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91936" cy="4025918"/>
            </a:xfrm>
            <a:prstGeom prst="rect">
              <a:avLst/>
            </a:prstGeom>
          </p:spPr>
          <p:txBody>
            <a:bodyPr lIns="76364" tIns="76364" rIns="76364" bIns="7636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9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 rot="19529828">
            <a:off x="-1883492" y="14215554"/>
            <a:ext cx="17762406" cy="3537679"/>
          </a:xfrm>
          <a:prstGeom prst="rect">
            <a:avLst/>
          </a:prstGeom>
        </p:spPr>
        <p:txBody>
          <a:bodyPr lIns="76364" tIns="76364" rIns="76364" bIns="76364" rtlCol="0" anchor="ctr"/>
          <a:lstStyle/>
          <a:p>
            <a:pPr marL="0" marR="0" lvl="0" indent="0" algn="ctr" defTabSz="914400" rtl="0" eaLnBrk="1" fontAlgn="auto" latinLnBrk="0" hangingPunct="1">
              <a:lnSpc>
                <a:spcPts val="39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63851" y="14754317"/>
            <a:ext cx="2822489" cy="1002638"/>
            <a:chOff x="0" y="0"/>
            <a:chExt cx="1144042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4042" cy="406400"/>
            </a:xfrm>
            <a:custGeom>
              <a:avLst/>
              <a:gdLst/>
              <a:ahLst/>
              <a:cxnLst/>
              <a:rect l="l" t="t" r="r" b="b"/>
              <a:pathLst>
                <a:path w="1144042" h="406400">
                  <a:moveTo>
                    <a:pt x="940842" y="0"/>
                  </a:moveTo>
                  <a:cubicBezTo>
                    <a:pt x="1053066" y="0"/>
                    <a:pt x="1144042" y="90976"/>
                    <a:pt x="1144042" y="203200"/>
                  </a:cubicBezTo>
                  <a:cubicBezTo>
                    <a:pt x="1144042" y="315424"/>
                    <a:pt x="1053066" y="406400"/>
                    <a:pt x="94084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1520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144042" cy="473075"/>
            </a:xfrm>
            <a:prstGeom prst="rect">
              <a:avLst/>
            </a:prstGeom>
          </p:spPr>
          <p:txBody>
            <a:bodyPr lIns="76364" tIns="76364" rIns="76364" bIns="7636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4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ter"/>
                  <a:cs typeface="Times New Roman" panose="02020603050405020304" pitchFamily="18" charset="0"/>
                  <a:sym typeface="Inter"/>
                </a:rPr>
                <a:t>APPLY NOW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063851" y="18292657"/>
            <a:ext cx="2028001" cy="335542"/>
          </a:xfrm>
          <a:custGeom>
            <a:avLst/>
            <a:gdLst/>
            <a:ahLst/>
            <a:cxnLst/>
            <a:rect l="l" t="t" r="r" b="b"/>
            <a:pathLst>
              <a:path w="2028001" h="335542">
                <a:moveTo>
                  <a:pt x="0" y="0"/>
                </a:moveTo>
                <a:lnTo>
                  <a:pt x="2028001" y="0"/>
                </a:lnTo>
                <a:lnTo>
                  <a:pt x="2028001" y="335542"/>
                </a:lnTo>
                <a:lnTo>
                  <a:pt x="0" y="3355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63851" y="18861693"/>
            <a:ext cx="2028001" cy="335542"/>
          </a:xfrm>
          <a:custGeom>
            <a:avLst/>
            <a:gdLst/>
            <a:ahLst/>
            <a:cxnLst/>
            <a:rect l="l" t="t" r="r" b="b"/>
            <a:pathLst>
              <a:path w="2028001" h="335542">
                <a:moveTo>
                  <a:pt x="0" y="0"/>
                </a:moveTo>
                <a:lnTo>
                  <a:pt x="2028001" y="0"/>
                </a:lnTo>
                <a:lnTo>
                  <a:pt x="2028001" y="335542"/>
                </a:lnTo>
                <a:lnTo>
                  <a:pt x="0" y="3355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6"/>
          <p:cNvSpPr/>
          <p:nvPr/>
        </p:nvSpPr>
        <p:spPr>
          <a:xfrm rot="19398466">
            <a:off x="-210341" y="14231751"/>
            <a:ext cx="15066840" cy="5378854"/>
          </a:xfrm>
          <a:custGeom>
            <a:avLst/>
            <a:gdLst/>
            <a:ahLst/>
            <a:cxnLst/>
            <a:rect l="l" t="t" r="r" b="b"/>
            <a:pathLst>
              <a:path w="22440391" h="8649751">
                <a:moveTo>
                  <a:pt x="0" y="0"/>
                </a:moveTo>
                <a:lnTo>
                  <a:pt x="22440391" y="0"/>
                </a:lnTo>
                <a:lnTo>
                  <a:pt x="22440391" y="8649751"/>
                </a:lnTo>
                <a:lnTo>
                  <a:pt x="0" y="86497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63851" y="3499247"/>
            <a:ext cx="10186233" cy="2882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4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87" b="1" i="0" u="none" strike="noStrike" kern="1200" cap="none" spc="0" normalizeH="0" baseline="0" noProof="0" dirty="0">
                <a:ln>
                  <a:noFill/>
                </a:ln>
                <a:solidFill>
                  <a:srgbClr val="4D1520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HIRING!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3851" y="6400047"/>
            <a:ext cx="9270741" cy="689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39" b="0" i="0" u="none" strike="noStrike" kern="1200" cap="none" spc="0" normalizeH="0" baseline="0" noProof="0">
                <a:ln>
                  <a:noFill/>
                </a:ln>
                <a:solidFill>
                  <a:srgbClr val="4D1520"/>
                </a:solidFill>
                <a:effectLst/>
                <a:uLnTx/>
                <a:uFillTx/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JOIN OUR TEAM NOW!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3851" y="9797339"/>
            <a:ext cx="6595472" cy="603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42" b="1" i="0" u="none" strike="noStrike" kern="1200" cap="none" spc="0" normalizeH="0" baseline="0" noProof="0">
                <a:ln>
                  <a:noFill/>
                </a:ln>
                <a:solidFill>
                  <a:srgbClr val="4D1520"/>
                </a:solidFill>
                <a:effectLst/>
                <a:uLnTx/>
                <a:uFillTx/>
                <a:latin typeface="Times New Roman" panose="02020603050405020304" pitchFamily="18" charset="0"/>
                <a:ea typeface="Inter Bold"/>
                <a:cs typeface="Times New Roman" panose="02020603050405020304" pitchFamily="18" charset="0"/>
                <a:sym typeface="Inter Bold"/>
              </a:rPr>
              <a:t>OPEN POSITIONS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3851" y="10650629"/>
            <a:ext cx="6595472" cy="59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42" b="0" i="0" u="none" strike="noStrike" kern="1200" cap="none" spc="0" normalizeH="0" baseline="0" noProof="0">
                <a:ln>
                  <a:noFill/>
                </a:ln>
                <a:solidFill>
                  <a:srgbClr val="4D1520"/>
                </a:solidFill>
                <a:effectLst/>
                <a:uLnTx/>
                <a:uFillTx/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Graphic Designer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3851" y="11305356"/>
            <a:ext cx="6595472" cy="59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42" b="0" i="0" u="none" strike="noStrike" kern="1200" cap="none" spc="0" normalizeH="0" baseline="0" noProof="0">
                <a:ln>
                  <a:noFill/>
                </a:ln>
                <a:solidFill>
                  <a:srgbClr val="4D1520"/>
                </a:solidFill>
                <a:effectLst/>
                <a:uLnTx/>
                <a:uFillTx/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Marketing Specialist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3851" y="11983119"/>
            <a:ext cx="6595472" cy="59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42" b="0" i="0" u="none" strike="noStrike" kern="1200" cap="none" spc="0" normalizeH="0" baseline="0" noProof="0">
                <a:ln>
                  <a:noFill/>
                </a:ln>
                <a:solidFill>
                  <a:srgbClr val="4D1520"/>
                </a:solidFill>
                <a:effectLst/>
                <a:uLnTx/>
                <a:uFillTx/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Video Editor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63851" y="16043847"/>
            <a:ext cx="6595472" cy="59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42" b="0" i="0" u="none" strike="noStrike" kern="1200" cap="none" spc="0" normalizeH="0" baseline="0" noProof="0">
                <a:ln>
                  <a:noFill/>
                </a:ln>
                <a:solidFill>
                  <a:srgbClr val="4D1520"/>
                </a:solidFill>
                <a:effectLst/>
                <a:uLnTx/>
                <a:uFillTx/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SEND YOUR CV HERE :</a:t>
            </a:r>
          </a:p>
        </p:txBody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7546520" y="13787881"/>
            <a:ext cx="7711200" cy="7711200"/>
            <a:chOff x="0" y="0"/>
            <a:chExt cx="14840029" cy="14840029"/>
          </a:xfrm>
        </p:grpSpPr>
        <p:sp>
          <p:nvSpPr>
            <p:cNvPr id="27" name="Freeform 27"/>
            <p:cNvSpPr/>
            <p:nvPr/>
          </p:nvSpPr>
          <p:spPr>
            <a:xfrm>
              <a:off x="-33258" y="-75"/>
              <a:ext cx="14906544" cy="14840178"/>
            </a:xfrm>
            <a:custGeom>
              <a:avLst/>
              <a:gdLst/>
              <a:ahLst/>
              <a:cxnLst/>
              <a:rect l="l" t="t" r="r" b="b"/>
              <a:pathLst>
                <a:path w="14906544" h="14840178">
                  <a:moveTo>
                    <a:pt x="7453273" y="75"/>
                  </a:moveTo>
                  <a:cubicBezTo>
                    <a:pt x="4794451" y="-11816"/>
                    <a:pt x="2332496" y="1399825"/>
                    <a:pt x="999642" y="3700470"/>
                  </a:cubicBezTo>
                  <a:cubicBezTo>
                    <a:pt x="-333213" y="6001115"/>
                    <a:pt x="-333213" y="8839064"/>
                    <a:pt x="999642" y="11139709"/>
                  </a:cubicBezTo>
                  <a:cubicBezTo>
                    <a:pt x="2332496" y="13440354"/>
                    <a:pt x="4794451" y="14851995"/>
                    <a:pt x="7453273" y="14840104"/>
                  </a:cubicBezTo>
                  <a:cubicBezTo>
                    <a:pt x="10112093" y="14851995"/>
                    <a:pt x="12574049" y="13440354"/>
                    <a:pt x="13906904" y="11139709"/>
                  </a:cubicBezTo>
                  <a:cubicBezTo>
                    <a:pt x="15239758" y="8839064"/>
                    <a:pt x="15239758" y="6001115"/>
                    <a:pt x="13906904" y="3700470"/>
                  </a:cubicBezTo>
                  <a:cubicBezTo>
                    <a:pt x="12574049" y="1399825"/>
                    <a:pt x="10112093" y="-11816"/>
                    <a:pt x="7453273" y="75"/>
                  </a:cubicBezTo>
                  <a:close/>
                </a:path>
              </a:pathLst>
            </a:custGeom>
            <a:solidFill>
              <a:srgbClr val="831F34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168022" y="200309"/>
              <a:ext cx="14503985" cy="14439411"/>
            </a:xfrm>
            <a:custGeom>
              <a:avLst/>
              <a:gdLst/>
              <a:ahLst/>
              <a:cxnLst/>
              <a:rect l="l" t="t" r="r" b="b"/>
              <a:pathLst>
                <a:path w="14503985" h="14439411">
                  <a:moveTo>
                    <a:pt x="7251993" y="73"/>
                  </a:moveTo>
                  <a:cubicBezTo>
                    <a:pt x="4664974" y="-11497"/>
                    <a:pt x="2269506" y="1362022"/>
                    <a:pt x="972645" y="3600537"/>
                  </a:cubicBezTo>
                  <a:cubicBezTo>
                    <a:pt x="-324215" y="5839051"/>
                    <a:pt x="-324215" y="8600360"/>
                    <a:pt x="972645" y="10838875"/>
                  </a:cubicBezTo>
                  <a:cubicBezTo>
                    <a:pt x="2269506" y="13077389"/>
                    <a:pt x="4664974" y="14450908"/>
                    <a:pt x="7251993" y="14439338"/>
                  </a:cubicBezTo>
                  <a:cubicBezTo>
                    <a:pt x="9839011" y="14450908"/>
                    <a:pt x="12234479" y="13077389"/>
                    <a:pt x="13531340" y="10838875"/>
                  </a:cubicBezTo>
                  <a:cubicBezTo>
                    <a:pt x="14828201" y="8600360"/>
                    <a:pt x="14828201" y="5839051"/>
                    <a:pt x="13531340" y="3600537"/>
                  </a:cubicBezTo>
                  <a:cubicBezTo>
                    <a:pt x="12234479" y="1362022"/>
                    <a:pt x="9839011" y="-11497"/>
                    <a:pt x="7251993" y="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531276" y="561946"/>
              <a:ext cx="13777477" cy="13716137"/>
            </a:xfrm>
            <a:custGeom>
              <a:avLst/>
              <a:gdLst/>
              <a:ahLst/>
              <a:cxnLst/>
              <a:rect l="l" t="t" r="r" b="b"/>
              <a:pathLst>
                <a:path w="13777477" h="13716137">
                  <a:moveTo>
                    <a:pt x="6888739" y="68"/>
                  </a:moveTo>
                  <a:cubicBezTo>
                    <a:pt x="4431305" y="-10922"/>
                    <a:pt x="2155826" y="1293797"/>
                    <a:pt x="923925" y="3420184"/>
                  </a:cubicBezTo>
                  <a:cubicBezTo>
                    <a:pt x="-307975" y="5546571"/>
                    <a:pt x="-307975" y="8169565"/>
                    <a:pt x="923925" y="10295952"/>
                  </a:cubicBezTo>
                  <a:cubicBezTo>
                    <a:pt x="2155826" y="12422339"/>
                    <a:pt x="4431305" y="13727058"/>
                    <a:pt x="6888739" y="13716068"/>
                  </a:cubicBezTo>
                  <a:cubicBezTo>
                    <a:pt x="9346172" y="13727058"/>
                    <a:pt x="11621651" y="12422339"/>
                    <a:pt x="12853552" y="10295952"/>
                  </a:cubicBezTo>
                  <a:cubicBezTo>
                    <a:pt x="14085452" y="8169565"/>
                    <a:pt x="14085452" y="5546571"/>
                    <a:pt x="12853552" y="3420184"/>
                  </a:cubicBezTo>
                  <a:cubicBezTo>
                    <a:pt x="11621651" y="1293797"/>
                    <a:pt x="9346172" y="-10922"/>
                    <a:pt x="6888739" y="68"/>
                  </a:cubicBezTo>
                  <a:close/>
                </a:path>
              </a:pathLst>
            </a:custGeom>
            <a:blipFill>
              <a:blip r:embed="rId4"/>
              <a:stretch>
                <a:fillRect l="-24572" r="-24572"/>
              </a:stretch>
            </a:blip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Resim 30" descr="U&#10;&#10;Yapay zeka tarafından oluşturulmuş içerik yanlış olabilir.">
            <a:extLst>
              <a:ext uri="{FF2B5EF4-FFF2-40B4-BE49-F238E27FC236}">
                <a16:creationId xmlns:a16="http://schemas.microsoft.com/office/drawing/2014/main" id="{F5B3663F-75FA-04B0-E996-7B490F229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813" y="250784"/>
            <a:ext cx="3197266" cy="3197266"/>
          </a:xfrm>
          <a:prstGeom prst="rect">
            <a:avLst/>
          </a:prstGeom>
        </p:spPr>
      </p:pic>
      <p:sp>
        <p:nvSpPr>
          <p:cNvPr id="33" name="TextBox 23">
            <a:extLst>
              <a:ext uri="{FF2B5EF4-FFF2-40B4-BE49-F238E27FC236}">
                <a16:creationId xmlns:a16="http://schemas.microsoft.com/office/drawing/2014/main" id="{A7A214E5-7399-4A31-C605-1078A049505E}"/>
              </a:ext>
            </a:extLst>
          </p:cNvPr>
          <p:cNvSpPr txBox="1"/>
          <p:nvPr/>
        </p:nvSpPr>
        <p:spPr>
          <a:xfrm rot="16200000">
            <a:off x="7067899" y="5517398"/>
            <a:ext cx="12896852" cy="186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7200" b="1" dirty="0">
                <a:solidFill>
                  <a:srgbClr val="FFFF00"/>
                </a:solidFill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ORDU ÜNİVERSİTESİ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SOSYAL BİLİMLER ENSTİTÜSÜ MÜDÜRLÜĞÜ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Paalalabas Wide"/>
              <a:cs typeface="Times New Roman" panose="02020603050405020304" pitchFamily="18" charset="0"/>
              <a:sym typeface="Paalalabas Wide"/>
            </a:endParaRPr>
          </a:p>
        </p:txBody>
      </p:sp>
      <p:pic>
        <p:nvPicPr>
          <p:cNvPr id="11" name="Resim 10" descr="Share,&#10;&#10;Yapay zeka tarafından oluşturulmuş içerik yanlış olabilir.">
            <a:extLst>
              <a:ext uri="{FF2B5EF4-FFF2-40B4-BE49-F238E27FC236}">
                <a16:creationId xmlns:a16="http://schemas.microsoft.com/office/drawing/2014/main" id="{1B3E967E-3315-BE29-0880-3DE6BA1F72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434"/>
          <a:stretch>
            <a:fillRect/>
          </a:stretch>
        </p:blipFill>
        <p:spPr>
          <a:xfrm>
            <a:off x="-444500" y="19977028"/>
            <a:ext cx="16002000" cy="15304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98250" y="36625"/>
            <a:ext cx="4307649" cy="21374100"/>
            <a:chOff x="0" y="0"/>
            <a:chExt cx="1507906" cy="41382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7906" cy="4138250"/>
            </a:xfrm>
            <a:custGeom>
              <a:avLst/>
              <a:gdLst/>
              <a:ahLst/>
              <a:cxnLst/>
              <a:rect l="l" t="t" r="r" b="b"/>
              <a:pathLst>
                <a:path w="1507906" h="4138250">
                  <a:moveTo>
                    <a:pt x="0" y="0"/>
                  </a:moveTo>
                  <a:lnTo>
                    <a:pt x="1507906" y="0"/>
                  </a:lnTo>
                  <a:lnTo>
                    <a:pt x="1507906" y="4138250"/>
                  </a:lnTo>
                  <a:lnTo>
                    <a:pt x="0" y="4138250"/>
                  </a:lnTo>
                  <a:close/>
                </a:path>
              </a:pathLst>
            </a:custGeom>
            <a:solidFill>
              <a:srgbClr val="403D3E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07906" cy="419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86248" y="7405017"/>
            <a:ext cx="7798700" cy="77987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3D3E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57289" y="13800250"/>
            <a:ext cx="1863669" cy="1863669"/>
          </a:xfrm>
          <a:custGeom>
            <a:avLst/>
            <a:gdLst/>
            <a:ahLst/>
            <a:cxnLst/>
            <a:rect l="l" t="t" r="r" b="b"/>
            <a:pathLst>
              <a:path w="1863669" h="1863669">
                <a:moveTo>
                  <a:pt x="0" y="0"/>
                </a:moveTo>
                <a:lnTo>
                  <a:pt x="1863670" y="0"/>
                </a:lnTo>
                <a:lnTo>
                  <a:pt x="1863670" y="1863669"/>
                </a:lnTo>
                <a:lnTo>
                  <a:pt x="0" y="18636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731684" y="6756650"/>
            <a:ext cx="2952562" cy="2952562"/>
          </a:xfrm>
          <a:custGeom>
            <a:avLst/>
            <a:gdLst/>
            <a:ahLst/>
            <a:cxnLst/>
            <a:rect l="l" t="t" r="r" b="b"/>
            <a:pathLst>
              <a:path w="2952562" h="2952562">
                <a:moveTo>
                  <a:pt x="0" y="0"/>
                </a:moveTo>
                <a:lnTo>
                  <a:pt x="2952562" y="0"/>
                </a:lnTo>
                <a:lnTo>
                  <a:pt x="2952562" y="2952562"/>
                </a:lnTo>
                <a:lnTo>
                  <a:pt x="0" y="29525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019931" y="7735471"/>
            <a:ext cx="7137821" cy="713779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15878" y="13459370"/>
            <a:ext cx="4745259" cy="1575664"/>
            <a:chOff x="0" y="0"/>
            <a:chExt cx="850297" cy="2823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50297" cy="282341"/>
            </a:xfrm>
            <a:custGeom>
              <a:avLst/>
              <a:gdLst/>
              <a:ahLst/>
              <a:cxnLst/>
              <a:rect l="l" t="t" r="r" b="b"/>
              <a:pathLst>
                <a:path w="850297" h="282341">
                  <a:moveTo>
                    <a:pt x="0" y="0"/>
                  </a:moveTo>
                  <a:lnTo>
                    <a:pt x="850297" y="0"/>
                  </a:lnTo>
                  <a:lnTo>
                    <a:pt x="850297" y="282341"/>
                  </a:lnTo>
                  <a:lnTo>
                    <a:pt x="0" y="282341"/>
                  </a:lnTo>
                  <a:close/>
                </a:path>
              </a:pathLst>
            </a:custGeom>
            <a:solidFill>
              <a:srgbClr val="403D3E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50297" cy="339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 rot="5400000">
            <a:off x="8172564" y="19150541"/>
            <a:ext cx="1556162" cy="231479"/>
          </a:xfrm>
          <a:custGeom>
            <a:avLst/>
            <a:gdLst/>
            <a:ahLst/>
            <a:cxnLst/>
            <a:rect l="l" t="t" r="r" b="b"/>
            <a:pathLst>
              <a:path w="1556162" h="231479">
                <a:moveTo>
                  <a:pt x="0" y="0"/>
                </a:moveTo>
                <a:lnTo>
                  <a:pt x="1556162" y="0"/>
                </a:lnTo>
                <a:lnTo>
                  <a:pt x="1556162" y="231479"/>
                </a:lnTo>
                <a:lnTo>
                  <a:pt x="0" y="2314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9"/>
          <p:cNvSpPr/>
          <p:nvPr/>
        </p:nvSpPr>
        <p:spPr>
          <a:xfrm rot="5400000">
            <a:off x="7549604" y="19214421"/>
            <a:ext cx="1556162" cy="231479"/>
          </a:xfrm>
          <a:custGeom>
            <a:avLst/>
            <a:gdLst/>
            <a:ahLst/>
            <a:cxnLst/>
            <a:rect l="l" t="t" r="r" b="b"/>
            <a:pathLst>
              <a:path w="1556162" h="231479">
                <a:moveTo>
                  <a:pt x="0" y="0"/>
                </a:moveTo>
                <a:lnTo>
                  <a:pt x="1556162" y="0"/>
                </a:lnTo>
                <a:lnTo>
                  <a:pt x="1556162" y="231479"/>
                </a:lnTo>
                <a:lnTo>
                  <a:pt x="0" y="2314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24700" y="3072792"/>
            <a:ext cx="11008106" cy="334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31"/>
              </a:lnSpc>
            </a:pPr>
            <a:r>
              <a:rPr lang="en-US" sz="20307" b="1" dirty="0">
                <a:solidFill>
                  <a:srgbClr val="403D3E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Hiring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12000" y="6766175"/>
            <a:ext cx="7554385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79"/>
              </a:lnSpc>
            </a:pPr>
            <a:r>
              <a:rPr lang="en-US" sz="7377" dirty="0">
                <a:solidFill>
                  <a:srgbClr val="403D3E"/>
                </a:solidFill>
                <a:latin typeface="Times New Roman" panose="02020603050405020304" pitchFamily="18" charset="0"/>
                <a:ea typeface="Mistrully"/>
                <a:cs typeface="Times New Roman" panose="02020603050405020304" pitchFamily="18" charset="0"/>
                <a:sym typeface="Mistrully"/>
              </a:rPr>
              <a:t>Join our amazing team now!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15878" y="9901432"/>
            <a:ext cx="5437208" cy="72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9"/>
              </a:lnSpc>
            </a:pPr>
            <a:r>
              <a:rPr lang="en-US" sz="4428" b="1">
                <a:solidFill>
                  <a:srgbClr val="403D3E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Open Positions 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38102" y="10992188"/>
            <a:ext cx="5500810" cy="169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403D3E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Digital Marketing</a:t>
            </a:r>
          </a:p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403D3E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Graphic Designer</a:t>
            </a:r>
          </a:p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403D3E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Content Creator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90766" y="13628800"/>
            <a:ext cx="5595482" cy="100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1"/>
              </a:lnSpc>
            </a:pPr>
            <a:r>
              <a:rPr lang="en-US" sz="6101" b="1">
                <a:solidFill>
                  <a:srgbClr val="FBFBFB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Join Now!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15878" y="15692259"/>
            <a:ext cx="6927547" cy="72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9"/>
              </a:lnSpc>
            </a:pPr>
            <a:r>
              <a:rPr lang="en-US" sz="4428" b="1" dirty="0">
                <a:solidFill>
                  <a:srgbClr val="403D3E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Send Your Resume :</a:t>
            </a:r>
          </a:p>
        </p:txBody>
      </p:sp>
      <p:pic>
        <p:nvPicPr>
          <p:cNvPr id="31" name="Resim 30" descr="U&#10;&#10;Yapay zeka tarafından oluşturulmuş içerik yanlış olabilir.">
            <a:extLst>
              <a:ext uri="{FF2B5EF4-FFF2-40B4-BE49-F238E27FC236}">
                <a16:creationId xmlns:a16="http://schemas.microsoft.com/office/drawing/2014/main" id="{21CA75B6-F497-B190-EBD3-56C1F0AE2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1396" y="366417"/>
            <a:ext cx="3113552" cy="3113552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16C817F3-73D2-9026-FAD6-C0ADD92E7E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952289"/>
            <a:ext cx="15205899" cy="1555161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:a16="http://schemas.microsoft.com/office/drawing/2014/main" id="{BB42F2AC-6784-3B84-9D65-1050BCA3CE23}"/>
              </a:ext>
            </a:extLst>
          </p:cNvPr>
          <p:cNvSpPr txBox="1"/>
          <p:nvPr/>
        </p:nvSpPr>
        <p:spPr>
          <a:xfrm>
            <a:off x="-2540" y="486934"/>
            <a:ext cx="11281660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ORDU ÜNİVERSİTESİ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SOSYAL BİLİMLER ENSTİTÜSÜ MÜDÜRLÜĞÜ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Paalalabas Wide"/>
              <a:cs typeface="Times New Roman" panose="02020603050405020304" pitchFamily="18" charset="0"/>
              <a:sym typeface="Paalalabas Wi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469523" y="6612967"/>
            <a:ext cx="4602433" cy="460243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6345" tIns="36345" rIns="36345" bIns="3634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52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4737811" flipH="1">
            <a:off x="611954" y="17155394"/>
            <a:ext cx="3533097" cy="2656651"/>
          </a:xfrm>
          <a:custGeom>
            <a:avLst/>
            <a:gdLst/>
            <a:ahLst/>
            <a:cxnLst/>
            <a:rect l="l" t="t" r="r" b="b"/>
            <a:pathLst>
              <a:path w="7858470" h="8425260">
                <a:moveTo>
                  <a:pt x="7858470" y="0"/>
                </a:moveTo>
                <a:lnTo>
                  <a:pt x="0" y="0"/>
                </a:lnTo>
                <a:lnTo>
                  <a:pt x="0" y="8425260"/>
                </a:lnTo>
                <a:lnTo>
                  <a:pt x="7858470" y="8425260"/>
                </a:lnTo>
                <a:lnTo>
                  <a:pt x="785847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6261100" y="16634174"/>
            <a:ext cx="4224737" cy="2312083"/>
          </a:xfrm>
          <a:custGeom>
            <a:avLst/>
            <a:gdLst/>
            <a:ahLst/>
            <a:cxnLst/>
            <a:rect l="l" t="t" r="r" b="b"/>
            <a:pathLst>
              <a:path w="4224737" h="2312083">
                <a:moveTo>
                  <a:pt x="0" y="0"/>
                </a:moveTo>
                <a:lnTo>
                  <a:pt x="4224737" y="0"/>
                </a:lnTo>
                <a:lnTo>
                  <a:pt x="4224737" y="2312083"/>
                </a:lnTo>
                <a:lnTo>
                  <a:pt x="0" y="2312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5386815" y="12078563"/>
            <a:ext cx="4339369" cy="822393"/>
            <a:chOff x="0" y="0"/>
            <a:chExt cx="812800" cy="15404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154041"/>
            </a:xfrm>
            <a:custGeom>
              <a:avLst/>
              <a:gdLst/>
              <a:ahLst/>
              <a:cxnLst/>
              <a:rect l="l" t="t" r="r" b="b"/>
              <a:pathLst>
                <a:path w="812800" h="154041">
                  <a:moveTo>
                    <a:pt x="77021" y="0"/>
                  </a:moveTo>
                  <a:lnTo>
                    <a:pt x="735779" y="0"/>
                  </a:lnTo>
                  <a:cubicBezTo>
                    <a:pt x="778317" y="0"/>
                    <a:pt x="812800" y="34483"/>
                    <a:pt x="812800" y="77021"/>
                  </a:cubicBezTo>
                  <a:lnTo>
                    <a:pt x="812800" y="77021"/>
                  </a:lnTo>
                  <a:cubicBezTo>
                    <a:pt x="812800" y="119558"/>
                    <a:pt x="778317" y="154041"/>
                    <a:pt x="735779" y="154041"/>
                  </a:cubicBezTo>
                  <a:lnTo>
                    <a:pt x="77021" y="154041"/>
                  </a:lnTo>
                  <a:cubicBezTo>
                    <a:pt x="34483" y="154041"/>
                    <a:pt x="0" y="119558"/>
                    <a:pt x="0" y="77021"/>
                  </a:cubicBezTo>
                  <a:lnTo>
                    <a:pt x="0" y="77021"/>
                  </a:lnTo>
                  <a:cubicBezTo>
                    <a:pt x="0" y="34483"/>
                    <a:pt x="34483" y="0"/>
                    <a:pt x="77021" y="0"/>
                  </a:cubicBezTo>
                  <a:close/>
                </a:path>
              </a:pathLst>
            </a:custGeom>
            <a:solidFill>
              <a:srgbClr val="F39944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192141"/>
            </a:xfrm>
            <a:prstGeom prst="rect">
              <a:avLst/>
            </a:prstGeom>
          </p:spPr>
          <p:txBody>
            <a:bodyPr lIns="36345" tIns="36345" rIns="36345" bIns="3634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4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3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ontserrat"/>
                  <a:cs typeface="Times New Roman" panose="02020603050405020304" pitchFamily="18" charset="0"/>
                  <a:sym typeface="Montserrat"/>
                </a:rPr>
                <a:t>APPLY NOW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439440" y="4209802"/>
            <a:ext cx="7133779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6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673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Now Heavy"/>
                <a:cs typeface="Times New Roman" panose="02020603050405020304" pitchFamily="18" charset="0"/>
                <a:sym typeface="Now Heavy"/>
              </a:rPr>
              <a:t>KONSER</a:t>
            </a:r>
            <a:endParaRPr kumimoji="0" lang="en-US" sz="10673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Now Heavy"/>
              <a:cs typeface="Times New Roman" panose="02020603050405020304" pitchFamily="18" charset="0"/>
              <a:sym typeface="Now Heavy"/>
            </a:endParaRPr>
          </a:p>
        </p:txBody>
      </p:sp>
      <p:sp>
        <p:nvSpPr>
          <p:cNvPr id="2" name="Freeform 2"/>
          <p:cNvSpPr/>
          <p:nvPr/>
        </p:nvSpPr>
        <p:spPr>
          <a:xfrm rot="-1237624">
            <a:off x="826980" y="5989001"/>
            <a:ext cx="3425602" cy="2398675"/>
          </a:xfrm>
          <a:custGeom>
            <a:avLst/>
            <a:gdLst/>
            <a:ahLst/>
            <a:cxnLst/>
            <a:rect l="l" t="t" r="r" b="b"/>
            <a:pathLst>
              <a:path w="4487907" h="3981997">
                <a:moveTo>
                  <a:pt x="0" y="0"/>
                </a:moveTo>
                <a:lnTo>
                  <a:pt x="4487907" y="0"/>
                </a:lnTo>
                <a:lnTo>
                  <a:pt x="4487907" y="3981997"/>
                </a:lnTo>
                <a:lnTo>
                  <a:pt x="0" y="39819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23">
            <a:extLst>
              <a:ext uri="{FF2B5EF4-FFF2-40B4-BE49-F238E27FC236}">
                <a16:creationId xmlns:a16="http://schemas.microsoft.com/office/drawing/2014/main" id="{BFDC0481-8DA6-CE39-5631-D47119A6F391}"/>
              </a:ext>
            </a:extLst>
          </p:cNvPr>
          <p:cNvSpPr txBox="1"/>
          <p:nvPr/>
        </p:nvSpPr>
        <p:spPr>
          <a:xfrm>
            <a:off x="3365500" y="737711"/>
            <a:ext cx="11281660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ORDU ÜNİVERSİTESİ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SOSYAL BİLİMLER ENSTİTÜSÜ MÜDÜRLÜĞÜ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Paalalabas Wide"/>
              <a:cs typeface="Times New Roman" panose="02020603050405020304" pitchFamily="18" charset="0"/>
              <a:sym typeface="Paalalabas Wide"/>
            </a:endParaRPr>
          </a:p>
        </p:txBody>
      </p:sp>
      <p:pic>
        <p:nvPicPr>
          <p:cNvPr id="48" name="Resim 47" descr="Share,&#10;&#10;Yapay zeka tarafından oluşturulmuş içerik yanlış olabilir.">
            <a:extLst>
              <a:ext uri="{FF2B5EF4-FFF2-40B4-BE49-F238E27FC236}">
                <a16:creationId xmlns:a16="http://schemas.microsoft.com/office/drawing/2014/main" id="{9EF12C8F-5C6F-32C4-9236-780224B08F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434"/>
          <a:stretch>
            <a:fillRect/>
          </a:stretch>
        </p:blipFill>
        <p:spPr>
          <a:xfrm>
            <a:off x="-368300" y="19907250"/>
            <a:ext cx="15481300" cy="1530422"/>
          </a:xfrm>
          <a:prstGeom prst="rect">
            <a:avLst/>
          </a:prstGeom>
        </p:spPr>
      </p:pic>
      <p:pic>
        <p:nvPicPr>
          <p:cNvPr id="1043" name="Resim 1042" descr="U&#10;&#10;Yapay zeka tarafından oluşturulmuş içerik yanlış olabilir.">
            <a:extLst>
              <a:ext uri="{FF2B5EF4-FFF2-40B4-BE49-F238E27FC236}">
                <a16:creationId xmlns:a16="http://schemas.microsoft.com/office/drawing/2014/main" id="{04B5EB9F-6543-EB6E-7744-9D555016A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628" y="281778"/>
            <a:ext cx="2556672" cy="25566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120000" cy="21384000"/>
          </a:xfrm>
          <a:custGeom>
            <a:avLst/>
            <a:gdLst/>
            <a:ahLst/>
            <a:cxnLst/>
            <a:rect l="l" t="t" r="r" b="b"/>
            <a:pathLst>
              <a:path w="15120000" h="21384000">
                <a:moveTo>
                  <a:pt x="0" y="0"/>
                </a:moveTo>
                <a:lnTo>
                  <a:pt x="15120000" y="0"/>
                </a:lnTo>
                <a:lnTo>
                  <a:pt x="15120000" y="21384000"/>
                </a:lnTo>
                <a:lnTo>
                  <a:pt x="0" y="21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2012" t="-534" r="-82012" b="-53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467614" y="4068756"/>
            <a:ext cx="10184772" cy="3969000"/>
            <a:chOff x="0" y="0"/>
            <a:chExt cx="1824996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4996" cy="711200"/>
            </a:xfrm>
            <a:custGeom>
              <a:avLst/>
              <a:gdLst/>
              <a:ahLst/>
              <a:cxnLst/>
              <a:rect l="l" t="t" r="r" b="b"/>
              <a:pathLst>
                <a:path w="1824996" h="711200">
                  <a:moveTo>
                    <a:pt x="0" y="50800"/>
                  </a:moveTo>
                  <a:lnTo>
                    <a:pt x="912498" y="0"/>
                  </a:lnTo>
                  <a:lnTo>
                    <a:pt x="1824996" y="50800"/>
                  </a:lnTo>
                  <a:lnTo>
                    <a:pt x="1824996" y="660400"/>
                  </a:lnTo>
                  <a:lnTo>
                    <a:pt x="912498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91B7D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1750"/>
              <a:ext cx="1824996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4709748">
            <a:off x="6526066" y="847920"/>
            <a:ext cx="2533862" cy="5528302"/>
            <a:chOff x="0" y="0"/>
            <a:chExt cx="494180" cy="10781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4180" cy="1078187"/>
            </a:xfrm>
            <a:custGeom>
              <a:avLst/>
              <a:gdLst/>
              <a:ahLst/>
              <a:cxnLst/>
              <a:rect l="l" t="t" r="r" b="b"/>
              <a:pathLst>
                <a:path w="494180" h="1078187">
                  <a:moveTo>
                    <a:pt x="290980" y="0"/>
                  </a:moveTo>
                  <a:lnTo>
                    <a:pt x="0" y="0"/>
                  </a:lnTo>
                  <a:lnTo>
                    <a:pt x="203200" y="1078187"/>
                  </a:lnTo>
                  <a:lnTo>
                    <a:pt x="494180" y="1078187"/>
                  </a:lnTo>
                  <a:lnTo>
                    <a:pt x="290980" y="0"/>
                  </a:lnTo>
                  <a:close/>
                </a:path>
              </a:pathLst>
            </a:custGeom>
            <a:solidFill>
              <a:srgbClr val="253A4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57150"/>
              <a:ext cx="290980" cy="1135337"/>
            </a:xfrm>
            <a:prstGeom prst="rect">
              <a:avLst/>
            </a:prstGeom>
          </p:spPr>
          <p:txBody>
            <a:bodyPr lIns="65752" tIns="65752" rIns="65752" bIns="6575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2000" y="11119991"/>
            <a:ext cx="5713636" cy="4592078"/>
            <a:chOff x="0" y="0"/>
            <a:chExt cx="1023819" cy="8228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23819" cy="822849"/>
            </a:xfrm>
            <a:custGeom>
              <a:avLst/>
              <a:gdLst/>
              <a:ahLst/>
              <a:cxnLst/>
              <a:rect l="l" t="t" r="r" b="b"/>
              <a:pathLst>
                <a:path w="1023819" h="822849">
                  <a:moveTo>
                    <a:pt x="55555" y="0"/>
                  </a:moveTo>
                  <a:lnTo>
                    <a:pt x="968264" y="0"/>
                  </a:lnTo>
                  <a:cubicBezTo>
                    <a:pt x="998946" y="0"/>
                    <a:pt x="1023819" y="24873"/>
                    <a:pt x="1023819" y="55555"/>
                  </a:cubicBezTo>
                  <a:lnTo>
                    <a:pt x="1023819" y="767294"/>
                  </a:lnTo>
                  <a:cubicBezTo>
                    <a:pt x="1023819" y="782028"/>
                    <a:pt x="1017966" y="796158"/>
                    <a:pt x="1007547" y="806577"/>
                  </a:cubicBezTo>
                  <a:cubicBezTo>
                    <a:pt x="997129" y="816995"/>
                    <a:pt x="982998" y="822849"/>
                    <a:pt x="968264" y="822849"/>
                  </a:cubicBezTo>
                  <a:lnTo>
                    <a:pt x="55555" y="822849"/>
                  </a:lnTo>
                  <a:cubicBezTo>
                    <a:pt x="24873" y="822849"/>
                    <a:pt x="0" y="797976"/>
                    <a:pt x="0" y="767294"/>
                  </a:cubicBezTo>
                  <a:lnTo>
                    <a:pt x="0" y="55555"/>
                  </a:lnTo>
                  <a:cubicBezTo>
                    <a:pt x="0" y="24873"/>
                    <a:pt x="24873" y="0"/>
                    <a:pt x="55555" y="0"/>
                  </a:cubicBezTo>
                  <a:close/>
                </a:path>
              </a:pathLst>
            </a:custGeom>
            <a:solidFill>
              <a:srgbClr val="91B7D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00025"/>
              <a:ext cx="1023819" cy="1022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643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2170105">
            <a:off x="9006330" y="16354519"/>
            <a:ext cx="6048000" cy="6311954"/>
          </a:xfrm>
          <a:custGeom>
            <a:avLst/>
            <a:gdLst/>
            <a:ahLst/>
            <a:cxnLst/>
            <a:rect l="l" t="t" r="r" b="b"/>
            <a:pathLst>
              <a:path w="6048000" h="6311954">
                <a:moveTo>
                  <a:pt x="0" y="0"/>
                </a:moveTo>
                <a:lnTo>
                  <a:pt x="6048000" y="0"/>
                </a:lnTo>
                <a:lnTo>
                  <a:pt x="6048000" y="6311954"/>
                </a:lnTo>
                <a:lnTo>
                  <a:pt x="0" y="63119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1"/>
          <p:cNvSpPr/>
          <p:nvPr/>
        </p:nvSpPr>
        <p:spPr>
          <a:xfrm rot="2427143" flipH="1">
            <a:off x="8165912" y="11386913"/>
            <a:ext cx="6048000" cy="3779203"/>
          </a:xfrm>
          <a:custGeom>
            <a:avLst/>
            <a:gdLst/>
            <a:ahLst/>
            <a:cxnLst/>
            <a:rect l="l" t="t" r="r" b="b"/>
            <a:pathLst>
              <a:path w="6048000" h="3779203">
                <a:moveTo>
                  <a:pt x="6048000" y="0"/>
                </a:moveTo>
                <a:lnTo>
                  <a:pt x="0" y="0"/>
                </a:lnTo>
                <a:lnTo>
                  <a:pt x="0" y="3779204"/>
                </a:lnTo>
                <a:lnTo>
                  <a:pt x="6048000" y="3779204"/>
                </a:lnTo>
                <a:lnTo>
                  <a:pt x="604800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890923" y="3671062"/>
            <a:ext cx="11338154" cy="3681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2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3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HIRING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17540" y="2905006"/>
            <a:ext cx="7490539" cy="1210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WE ARE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96542" y="8971206"/>
            <a:ext cx="11132535" cy="104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pen Sauce Bold"/>
                <a:cs typeface="Times New Roman" panose="02020603050405020304" pitchFamily="18" charset="0"/>
                <a:sym typeface="Open Sauce Bold"/>
              </a:rPr>
              <a:t>A fast growing company is currently looking for the right candidates to fill the following positions 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12000" y="11289873"/>
            <a:ext cx="5445648" cy="401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1892" marR="0" lvl="1" indent="-385946" algn="l" defTabSz="914400" rtl="0" eaLnBrk="1" fontAlgn="auto" latinLnBrk="0" hangingPunct="1">
              <a:lnSpc>
                <a:spcPts val="6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5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Accounting</a:t>
            </a:r>
          </a:p>
          <a:p>
            <a:pPr marL="771892" marR="0" lvl="1" indent="-385946" algn="l" defTabSz="914400" rtl="0" eaLnBrk="1" fontAlgn="auto" latinLnBrk="0" hangingPunct="1">
              <a:lnSpc>
                <a:spcPts val="6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5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Administration</a:t>
            </a:r>
          </a:p>
          <a:p>
            <a:pPr marL="771892" marR="0" lvl="1" indent="-385946" algn="l" defTabSz="914400" rtl="0" eaLnBrk="1" fontAlgn="auto" latinLnBrk="0" hangingPunct="1">
              <a:lnSpc>
                <a:spcPts val="6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5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Account Supervisor</a:t>
            </a:r>
          </a:p>
          <a:p>
            <a:pPr marL="771892" marR="0" lvl="1" indent="-385946" algn="l" defTabSz="914400" rtl="0" eaLnBrk="1" fontAlgn="auto" latinLnBrk="0" hangingPunct="1">
              <a:lnSpc>
                <a:spcPts val="6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5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Marketing</a:t>
            </a:r>
          </a:p>
          <a:p>
            <a:pPr marL="771892" marR="0" lvl="1" indent="-385946" algn="l" defTabSz="914400" rtl="0" eaLnBrk="1" fontAlgn="auto" latinLnBrk="0" hangingPunct="1">
              <a:lnSpc>
                <a:spcPts val="6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5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Security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12000" y="16074019"/>
            <a:ext cx="8688871" cy="86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89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Register yourself immediately 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FE7DB6C9-ABDA-DE23-56CF-6B549ECC39A3}"/>
              </a:ext>
            </a:extLst>
          </p:cNvPr>
          <p:cNvSpPr txBox="1"/>
          <p:nvPr/>
        </p:nvSpPr>
        <p:spPr>
          <a:xfrm>
            <a:off x="3365500" y="737711"/>
            <a:ext cx="11281660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ORDU ÜNİVERSİTESİ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SOSYAL BİLİMLER ENSTİTÜSÜ MÜDÜRLÜĞÜ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Paalalabas Wide"/>
              <a:cs typeface="Times New Roman" panose="02020603050405020304" pitchFamily="18" charset="0"/>
              <a:sym typeface="Paalalabas Wide"/>
            </a:endParaRPr>
          </a:p>
        </p:txBody>
      </p:sp>
      <p:pic>
        <p:nvPicPr>
          <p:cNvPr id="38" name="Resim 37" descr="U&#10;&#10;Yapay zeka tarafından oluşturulmuş içerik yanlış olabilir.">
            <a:extLst>
              <a:ext uri="{FF2B5EF4-FFF2-40B4-BE49-F238E27FC236}">
                <a16:creationId xmlns:a16="http://schemas.microsoft.com/office/drawing/2014/main" id="{3BF725DD-8E19-DC3F-5C86-1B643CC3F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36" y="296881"/>
            <a:ext cx="2947641" cy="2947641"/>
          </a:xfrm>
          <a:prstGeom prst="rect">
            <a:avLst/>
          </a:prstGeom>
        </p:spPr>
      </p:pic>
      <p:pic>
        <p:nvPicPr>
          <p:cNvPr id="41" name="Resim 40" descr="The image shows a horizontal layout with a blue bar on the left and a red bar on the right, containing a QR code, an email address, and a social media handle.&#10;&#10;Yapay zeka tarafından oluşturulmuş içerik yanlış olabilir.">
            <a:extLst>
              <a:ext uri="{FF2B5EF4-FFF2-40B4-BE49-F238E27FC236}">
                <a16:creationId xmlns:a16="http://schemas.microsoft.com/office/drawing/2014/main" id="{454E4FA3-F077-7D86-8F07-0CC1884E9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2720" y="20311384"/>
            <a:ext cx="15405100" cy="10436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616" y="18547651"/>
            <a:ext cx="16789374" cy="9122844"/>
          </a:xfrm>
          <a:custGeom>
            <a:avLst/>
            <a:gdLst/>
            <a:ahLst/>
            <a:cxnLst/>
            <a:rect l="l" t="t" r="r" b="b"/>
            <a:pathLst>
              <a:path w="29537544" h="25026355">
                <a:moveTo>
                  <a:pt x="0" y="0"/>
                </a:moveTo>
                <a:lnTo>
                  <a:pt x="29537544" y="0"/>
                </a:lnTo>
                <a:lnTo>
                  <a:pt x="29537544" y="25026355"/>
                </a:lnTo>
                <a:lnTo>
                  <a:pt x="0" y="25026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1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605390" y="9269856"/>
            <a:ext cx="8416170" cy="8416170"/>
            <a:chOff x="0" y="0"/>
            <a:chExt cx="14840029" cy="14840029"/>
          </a:xfrm>
        </p:grpSpPr>
        <p:sp>
          <p:nvSpPr>
            <p:cNvPr id="5" name="Freeform 5"/>
            <p:cNvSpPr/>
            <p:nvPr/>
          </p:nvSpPr>
          <p:spPr>
            <a:xfrm>
              <a:off x="-33258" y="-75"/>
              <a:ext cx="14906544" cy="14840178"/>
            </a:xfrm>
            <a:custGeom>
              <a:avLst/>
              <a:gdLst/>
              <a:ahLst/>
              <a:cxnLst/>
              <a:rect l="l" t="t" r="r" b="b"/>
              <a:pathLst>
                <a:path w="14906544" h="14840178">
                  <a:moveTo>
                    <a:pt x="7453273" y="75"/>
                  </a:moveTo>
                  <a:cubicBezTo>
                    <a:pt x="4794451" y="-11816"/>
                    <a:pt x="2332496" y="1399825"/>
                    <a:pt x="999642" y="3700470"/>
                  </a:cubicBezTo>
                  <a:cubicBezTo>
                    <a:pt x="-333213" y="6001115"/>
                    <a:pt x="-333213" y="8839064"/>
                    <a:pt x="999642" y="11139709"/>
                  </a:cubicBezTo>
                  <a:cubicBezTo>
                    <a:pt x="2332496" y="13440354"/>
                    <a:pt x="4794451" y="14851995"/>
                    <a:pt x="7453273" y="14840104"/>
                  </a:cubicBezTo>
                  <a:cubicBezTo>
                    <a:pt x="10112093" y="14851995"/>
                    <a:pt x="12574049" y="13440354"/>
                    <a:pt x="13906904" y="11139709"/>
                  </a:cubicBezTo>
                  <a:cubicBezTo>
                    <a:pt x="15239758" y="8839064"/>
                    <a:pt x="15239758" y="6001115"/>
                    <a:pt x="13906904" y="3700470"/>
                  </a:cubicBezTo>
                  <a:cubicBezTo>
                    <a:pt x="12574049" y="1399825"/>
                    <a:pt x="10112093" y="-11816"/>
                    <a:pt x="7453273" y="75"/>
                  </a:cubicBezTo>
                  <a:close/>
                </a:path>
              </a:pathLst>
            </a:custGeom>
            <a:solidFill>
              <a:srgbClr val="E2626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168022" y="200309"/>
              <a:ext cx="14503985" cy="14439411"/>
            </a:xfrm>
            <a:custGeom>
              <a:avLst/>
              <a:gdLst/>
              <a:ahLst/>
              <a:cxnLst/>
              <a:rect l="l" t="t" r="r" b="b"/>
              <a:pathLst>
                <a:path w="14503985" h="14439411">
                  <a:moveTo>
                    <a:pt x="7251993" y="73"/>
                  </a:moveTo>
                  <a:cubicBezTo>
                    <a:pt x="4664974" y="-11497"/>
                    <a:pt x="2269506" y="1362022"/>
                    <a:pt x="972645" y="3600537"/>
                  </a:cubicBezTo>
                  <a:cubicBezTo>
                    <a:pt x="-324215" y="5839051"/>
                    <a:pt x="-324215" y="8600360"/>
                    <a:pt x="972645" y="10838875"/>
                  </a:cubicBezTo>
                  <a:cubicBezTo>
                    <a:pt x="2269506" y="13077389"/>
                    <a:pt x="4664974" y="14450908"/>
                    <a:pt x="7251993" y="14439338"/>
                  </a:cubicBezTo>
                  <a:cubicBezTo>
                    <a:pt x="9839011" y="14450908"/>
                    <a:pt x="12234479" y="13077389"/>
                    <a:pt x="13531340" y="10838875"/>
                  </a:cubicBezTo>
                  <a:cubicBezTo>
                    <a:pt x="14828201" y="8600360"/>
                    <a:pt x="14828201" y="5839051"/>
                    <a:pt x="13531340" y="3600537"/>
                  </a:cubicBezTo>
                  <a:cubicBezTo>
                    <a:pt x="12234479" y="1362022"/>
                    <a:pt x="9839011" y="-11497"/>
                    <a:pt x="7251993" y="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531276" y="561946"/>
              <a:ext cx="13777477" cy="13716137"/>
            </a:xfrm>
            <a:custGeom>
              <a:avLst/>
              <a:gdLst/>
              <a:ahLst/>
              <a:cxnLst/>
              <a:rect l="l" t="t" r="r" b="b"/>
              <a:pathLst>
                <a:path w="13777477" h="13716137">
                  <a:moveTo>
                    <a:pt x="6888739" y="68"/>
                  </a:moveTo>
                  <a:cubicBezTo>
                    <a:pt x="4431305" y="-10922"/>
                    <a:pt x="2155826" y="1293797"/>
                    <a:pt x="923925" y="3420184"/>
                  </a:cubicBezTo>
                  <a:cubicBezTo>
                    <a:pt x="-307975" y="5546571"/>
                    <a:pt x="-307975" y="8169565"/>
                    <a:pt x="923925" y="10295952"/>
                  </a:cubicBezTo>
                  <a:cubicBezTo>
                    <a:pt x="2155826" y="12422339"/>
                    <a:pt x="4431305" y="13727058"/>
                    <a:pt x="6888739" y="13716068"/>
                  </a:cubicBezTo>
                  <a:cubicBezTo>
                    <a:pt x="9346172" y="13727058"/>
                    <a:pt x="11621651" y="12422339"/>
                    <a:pt x="12853552" y="10295952"/>
                  </a:cubicBezTo>
                  <a:cubicBezTo>
                    <a:pt x="14085452" y="8169565"/>
                    <a:pt x="14085452" y="5546571"/>
                    <a:pt x="12853552" y="3420184"/>
                  </a:cubicBezTo>
                  <a:cubicBezTo>
                    <a:pt x="11621651" y="1293797"/>
                    <a:pt x="9346172" y="-10922"/>
                    <a:pt x="6888739" y="68"/>
                  </a:cubicBezTo>
                  <a:close/>
                </a:path>
              </a:pathLst>
            </a:custGeom>
            <a:blipFill>
              <a:blip r:embed="rId3"/>
              <a:stretch>
                <a:fillRect l="-48976" r="-447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2000" y="13607347"/>
            <a:ext cx="2612362" cy="943625"/>
            <a:chOff x="0" y="0"/>
            <a:chExt cx="1125091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5091" cy="406400"/>
            </a:xfrm>
            <a:custGeom>
              <a:avLst/>
              <a:gdLst/>
              <a:ahLst/>
              <a:cxnLst/>
              <a:rect l="l" t="t" r="r" b="b"/>
              <a:pathLst>
                <a:path w="1125091" h="406400">
                  <a:moveTo>
                    <a:pt x="921891" y="0"/>
                  </a:moveTo>
                  <a:cubicBezTo>
                    <a:pt x="1034115" y="0"/>
                    <a:pt x="1125091" y="90976"/>
                    <a:pt x="1125091" y="203200"/>
                  </a:cubicBezTo>
                  <a:cubicBezTo>
                    <a:pt x="1125091" y="315424"/>
                    <a:pt x="1034115" y="406400"/>
                    <a:pt x="9218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71E2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125091" cy="454025"/>
            </a:xfrm>
            <a:prstGeom prst="rect">
              <a:avLst/>
            </a:prstGeom>
          </p:spPr>
          <p:txBody>
            <a:bodyPr lIns="76364" tIns="76364" rIns="76364" bIns="7636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5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5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ontserrat Bold"/>
                  <a:cs typeface="Times New Roman" panose="02020603050405020304" pitchFamily="18" charset="0"/>
                  <a:sym typeface="Montserrat Bold"/>
                </a:rPr>
                <a:t>APPLY NOW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12000" y="3574934"/>
            <a:ext cx="8667191" cy="1915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7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68" b="1" i="0" u="none" strike="noStrike" kern="1200" cap="none" spc="0" normalizeH="0" baseline="0" noProof="0">
                <a:ln>
                  <a:noFill/>
                </a:ln>
                <a:solidFill>
                  <a:srgbClr val="771E25"/>
                </a:solidFill>
                <a:effectLst/>
                <a:uLnTx/>
                <a:uFillTx/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WE 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2000" y="4737542"/>
            <a:ext cx="8667191" cy="2595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3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251" b="1" i="0" u="none" strike="noStrike" kern="1200" cap="none" spc="0" normalizeH="0" baseline="0" noProof="0">
                <a:ln>
                  <a:noFill/>
                </a:ln>
                <a:solidFill>
                  <a:srgbClr val="771E25"/>
                </a:solidFill>
                <a:effectLst/>
                <a:uLnTx/>
                <a:uFillTx/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HIRING!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2000" y="7275630"/>
            <a:ext cx="7779804" cy="595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17" b="1" i="0" u="none" strike="noStrike" kern="1200" cap="none" spc="387" normalizeH="0" baseline="0" noProof="0">
                <a:ln>
                  <a:noFill/>
                </a:ln>
                <a:solidFill>
                  <a:srgbClr val="771E25"/>
                </a:solidFill>
                <a:effectLst/>
                <a:uLnTx/>
                <a:uFillTx/>
                <a:latin typeface="Times New Roman" panose="02020603050405020304" pitchFamily="18" charset="0"/>
                <a:ea typeface="Montserrat Semi-Bold"/>
                <a:cs typeface="Times New Roman" panose="02020603050405020304" pitchFamily="18" charset="0"/>
                <a:sym typeface="Montserrat Semi-Bold"/>
              </a:rPr>
              <a:t>JOIN OUR TEAM NOW!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2000" y="9099849"/>
            <a:ext cx="7031303" cy="5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3" b="1" i="0" u="none" strike="noStrike" kern="1200" cap="none" spc="0" normalizeH="0" baseline="0" noProof="0">
                <a:ln>
                  <a:noFill/>
                </a:ln>
                <a:solidFill>
                  <a:srgbClr val="771E25"/>
                </a:solidFill>
                <a:effectLst/>
                <a:uLnTx/>
                <a:uFillTx/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OPEN POSITION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12000" y="9886284"/>
            <a:ext cx="7031303" cy="5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3" b="0" i="0" u="none" strike="noStrike" kern="1200" cap="none" spc="0" normalizeH="0" baseline="0" noProof="0">
                <a:ln>
                  <a:noFill/>
                </a:ln>
                <a:solidFill>
                  <a:srgbClr val="771E25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Graphic Designer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12000" y="10553401"/>
            <a:ext cx="7031303" cy="5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3" b="0" i="0" u="none" strike="noStrike" kern="1200" cap="none" spc="0" normalizeH="0" baseline="0" noProof="0">
                <a:ln>
                  <a:noFill/>
                </a:ln>
                <a:solidFill>
                  <a:srgbClr val="771E25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Website Designer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2000" y="11214027"/>
            <a:ext cx="7031303" cy="54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3" b="0" i="0" u="none" strike="noStrike" kern="1200" cap="none" spc="0" normalizeH="0" baseline="0" noProof="0">
                <a:ln>
                  <a:noFill/>
                </a:ln>
                <a:solidFill>
                  <a:srgbClr val="771E25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Digital Marketing</a:t>
            </a:r>
          </a:p>
        </p:txBody>
      </p:sp>
      <p:pic>
        <p:nvPicPr>
          <p:cNvPr id="21" name="Resim 20" descr="U&#10;&#10;Yapay zeka tarafından oluşturulmuş içerik yanlış olabilir.">
            <a:extLst>
              <a:ext uri="{FF2B5EF4-FFF2-40B4-BE49-F238E27FC236}">
                <a16:creationId xmlns:a16="http://schemas.microsoft.com/office/drawing/2014/main" id="{7BC19B14-A7AE-DDCC-B0B9-BBA09B3BA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81" y="228001"/>
            <a:ext cx="2612362" cy="2612362"/>
          </a:xfrm>
          <a:prstGeom prst="rect">
            <a:avLst/>
          </a:prstGeom>
        </p:spPr>
      </p:pic>
      <p:sp>
        <p:nvSpPr>
          <p:cNvPr id="22" name="TextBox 23">
            <a:extLst>
              <a:ext uri="{FF2B5EF4-FFF2-40B4-BE49-F238E27FC236}">
                <a16:creationId xmlns:a16="http://schemas.microsoft.com/office/drawing/2014/main" id="{096D7717-68DC-2629-F590-1CC40C0C73FE}"/>
              </a:ext>
            </a:extLst>
          </p:cNvPr>
          <p:cNvSpPr txBox="1"/>
          <p:nvPr/>
        </p:nvSpPr>
        <p:spPr>
          <a:xfrm>
            <a:off x="3742440" y="737711"/>
            <a:ext cx="11281660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ORDU ÜNİVERSİTESİ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SOSYAL BİLİMLER ENSTİTÜSÜ MÜDÜRLÜĞÜ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Paalalabas Wide"/>
              <a:cs typeface="Times New Roman" panose="02020603050405020304" pitchFamily="18" charset="0"/>
              <a:sym typeface="Paalalabas Wide"/>
            </a:endParaRPr>
          </a:p>
        </p:txBody>
      </p:sp>
      <p:pic>
        <p:nvPicPr>
          <p:cNvPr id="24" name="Resim 23" descr="The text provided seems to be a series of numbers, an email address, and a series of URL-like strings, but there is no actual image to describe.&#10;&#10;Yapay zeka tarafından oluşturulmuş içerik yanlış olabilir.">
            <a:extLst>
              <a:ext uri="{FF2B5EF4-FFF2-40B4-BE49-F238E27FC236}">
                <a16:creationId xmlns:a16="http://schemas.microsoft.com/office/drawing/2014/main" id="{67D4BFA3-CB32-CACB-A704-08ADDEBF6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0851" y="20349144"/>
            <a:ext cx="15154951" cy="9715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061279" y="6832791"/>
            <a:ext cx="7258721" cy="1275098"/>
            <a:chOff x="0" y="0"/>
            <a:chExt cx="1300681" cy="2284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0681" cy="228483"/>
            </a:xfrm>
            <a:custGeom>
              <a:avLst/>
              <a:gdLst/>
              <a:ahLst/>
              <a:cxnLst/>
              <a:rect l="l" t="t" r="r" b="b"/>
              <a:pathLst>
                <a:path w="1300681" h="228483">
                  <a:moveTo>
                    <a:pt x="31997" y="0"/>
                  </a:moveTo>
                  <a:lnTo>
                    <a:pt x="1268684" y="0"/>
                  </a:lnTo>
                  <a:cubicBezTo>
                    <a:pt x="1286355" y="0"/>
                    <a:pt x="1300681" y="14326"/>
                    <a:pt x="1300681" y="31997"/>
                  </a:cubicBezTo>
                  <a:lnTo>
                    <a:pt x="1300681" y="196486"/>
                  </a:lnTo>
                  <a:cubicBezTo>
                    <a:pt x="1300681" y="214158"/>
                    <a:pt x="1286355" y="228483"/>
                    <a:pt x="1268684" y="228483"/>
                  </a:cubicBezTo>
                  <a:lnTo>
                    <a:pt x="31997" y="228483"/>
                  </a:lnTo>
                  <a:cubicBezTo>
                    <a:pt x="14326" y="228483"/>
                    <a:pt x="0" y="214158"/>
                    <a:pt x="0" y="196486"/>
                  </a:cubicBezTo>
                  <a:lnTo>
                    <a:pt x="0" y="31997"/>
                  </a:lnTo>
                  <a:cubicBezTo>
                    <a:pt x="0" y="14326"/>
                    <a:pt x="14326" y="0"/>
                    <a:pt x="31997" y="0"/>
                  </a:cubicBezTo>
                  <a:close/>
                </a:path>
              </a:pathLst>
            </a:custGeom>
            <a:solidFill>
              <a:srgbClr val="363FA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300681" cy="285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99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3364946" y="12229205"/>
            <a:ext cx="8354108" cy="6576961"/>
          </a:xfrm>
          <a:custGeom>
            <a:avLst/>
            <a:gdLst/>
            <a:ahLst/>
            <a:cxnLst/>
            <a:rect l="l" t="t" r="r" b="b"/>
            <a:pathLst>
              <a:path w="8354108" h="6576961">
                <a:moveTo>
                  <a:pt x="0" y="0"/>
                </a:moveTo>
                <a:lnTo>
                  <a:pt x="8354108" y="0"/>
                </a:lnTo>
                <a:lnTo>
                  <a:pt x="8354108" y="6576961"/>
                </a:lnTo>
                <a:lnTo>
                  <a:pt x="0" y="65769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 rot="-5400000">
            <a:off x="13529106" y="11275847"/>
            <a:ext cx="971569" cy="2096380"/>
          </a:xfrm>
          <a:custGeom>
            <a:avLst/>
            <a:gdLst/>
            <a:ahLst/>
            <a:cxnLst/>
            <a:rect l="l" t="t" r="r" b="b"/>
            <a:pathLst>
              <a:path w="971569" h="2096380">
                <a:moveTo>
                  <a:pt x="0" y="0"/>
                </a:moveTo>
                <a:lnTo>
                  <a:pt x="971569" y="0"/>
                </a:lnTo>
                <a:lnTo>
                  <a:pt x="971569" y="2096380"/>
                </a:lnTo>
                <a:lnTo>
                  <a:pt x="0" y="20963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4269"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24171" y="10693449"/>
            <a:ext cx="3261175" cy="3261175"/>
          </a:xfrm>
          <a:custGeom>
            <a:avLst/>
            <a:gdLst/>
            <a:ahLst/>
            <a:cxnLst/>
            <a:rect l="l" t="t" r="r" b="b"/>
            <a:pathLst>
              <a:path w="3261175" h="3261175">
                <a:moveTo>
                  <a:pt x="0" y="0"/>
                </a:moveTo>
                <a:lnTo>
                  <a:pt x="3261176" y="0"/>
                </a:lnTo>
                <a:lnTo>
                  <a:pt x="3261176" y="3261175"/>
                </a:lnTo>
                <a:lnTo>
                  <a:pt x="0" y="32611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34912" y="18104416"/>
            <a:ext cx="10450177" cy="55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Send your CV and application letter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42079" y="18833251"/>
            <a:ext cx="8835842" cy="55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www.reallygreatsite.com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21448" y="7105534"/>
            <a:ext cx="6538382" cy="64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9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36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Web Developer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6579" y="3377232"/>
            <a:ext cx="12366842" cy="3169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7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1999" normalizeH="0" baseline="0" noProof="0" dirty="0">
                <a:ln>
                  <a:noFill/>
                </a:ln>
                <a:solidFill>
                  <a:srgbClr val="1B227A"/>
                </a:solidFill>
                <a:effectLst/>
                <a:uLnTx/>
                <a:uFillTx/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HIRING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98912" y="9065908"/>
            <a:ext cx="10486177" cy="176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B227A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We are looking for passionate &amp; personable individuals, looking to gain experience at one of the regions award winning creative studio based in the City</a:t>
            </a:r>
          </a:p>
        </p:txBody>
      </p:sp>
      <p:pic>
        <p:nvPicPr>
          <p:cNvPr id="22" name="Resim 21" descr="U&#10;&#10;Yapay zeka tarafından oluşturulmuş içerik yanlış olabilir.">
            <a:extLst>
              <a:ext uri="{FF2B5EF4-FFF2-40B4-BE49-F238E27FC236}">
                <a16:creationId xmlns:a16="http://schemas.microsoft.com/office/drawing/2014/main" id="{FB9BCF84-3D2F-CA2B-2BB2-E6C06F974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4568" y="143480"/>
            <a:ext cx="3312850" cy="3312850"/>
          </a:xfrm>
          <a:prstGeom prst="rect">
            <a:avLst/>
          </a:prstGeom>
        </p:spPr>
      </p:pic>
      <p:pic>
        <p:nvPicPr>
          <p:cNvPr id="24" name="Resim 23" descr="Share,&#10;&#10;Yapay zeka tarafından oluşturulmuş içerik yanlış olabilir.">
            <a:extLst>
              <a:ext uri="{FF2B5EF4-FFF2-40B4-BE49-F238E27FC236}">
                <a16:creationId xmlns:a16="http://schemas.microsoft.com/office/drawing/2014/main" id="{EFDD2FBE-5571-6FA3-4E7B-466A977B265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434"/>
          <a:stretch>
            <a:fillRect/>
          </a:stretch>
        </p:blipFill>
        <p:spPr>
          <a:xfrm>
            <a:off x="-444500" y="19977028"/>
            <a:ext cx="16002000" cy="1530422"/>
          </a:xfrm>
          <a:prstGeom prst="rect">
            <a:avLst/>
          </a:prstGeom>
        </p:spPr>
      </p:pic>
      <p:sp>
        <p:nvSpPr>
          <p:cNvPr id="25" name="TextBox 23">
            <a:extLst>
              <a:ext uri="{FF2B5EF4-FFF2-40B4-BE49-F238E27FC236}">
                <a16:creationId xmlns:a16="http://schemas.microsoft.com/office/drawing/2014/main" id="{01194D37-2124-AC39-0E57-10A263F2268B}"/>
              </a:ext>
            </a:extLst>
          </p:cNvPr>
          <p:cNvSpPr txBox="1"/>
          <p:nvPr/>
        </p:nvSpPr>
        <p:spPr>
          <a:xfrm>
            <a:off x="420449" y="1044665"/>
            <a:ext cx="11281660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ORDU ÜNİVERSİTESİ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SOSYAL BİLİMLER ENSTİTÜSÜ MÜDÜRLÜĞÜ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Paalalabas Wide"/>
              <a:cs typeface="Times New Roman" panose="02020603050405020304" pitchFamily="18" charset="0"/>
              <a:sym typeface="Paalalabas Wi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2000" y="17163461"/>
            <a:ext cx="4167080" cy="961023"/>
            <a:chOff x="0" y="0"/>
            <a:chExt cx="746694" cy="172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694" cy="172204"/>
            </a:xfrm>
            <a:custGeom>
              <a:avLst/>
              <a:gdLst/>
              <a:ahLst/>
              <a:cxnLst/>
              <a:rect l="l" t="t" r="r" b="b"/>
              <a:pathLst>
                <a:path w="746694" h="172204">
                  <a:moveTo>
                    <a:pt x="0" y="0"/>
                  </a:moveTo>
                  <a:lnTo>
                    <a:pt x="746694" y="0"/>
                  </a:lnTo>
                  <a:lnTo>
                    <a:pt x="746694" y="172204"/>
                  </a:lnTo>
                  <a:lnTo>
                    <a:pt x="0" y="172204"/>
                  </a:lnTo>
                  <a:close/>
                </a:path>
              </a:pathLst>
            </a:custGeom>
            <a:solidFill>
              <a:srgbClr val="6599C7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46694" cy="219829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9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12000" y="7857023"/>
            <a:ext cx="5219152" cy="961023"/>
            <a:chOff x="0" y="0"/>
            <a:chExt cx="935213" cy="1722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5213" cy="172204"/>
            </a:xfrm>
            <a:custGeom>
              <a:avLst/>
              <a:gdLst/>
              <a:ahLst/>
              <a:cxnLst/>
              <a:rect l="l" t="t" r="r" b="b"/>
              <a:pathLst>
                <a:path w="935213" h="172204">
                  <a:moveTo>
                    <a:pt x="0" y="0"/>
                  </a:moveTo>
                  <a:lnTo>
                    <a:pt x="935213" y="0"/>
                  </a:lnTo>
                  <a:lnTo>
                    <a:pt x="935213" y="172204"/>
                  </a:lnTo>
                  <a:lnTo>
                    <a:pt x="0" y="172204"/>
                  </a:lnTo>
                  <a:close/>
                </a:path>
              </a:pathLst>
            </a:custGeom>
            <a:solidFill>
              <a:srgbClr val="6599C7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935213" cy="219829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9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023533" y="13506449"/>
            <a:ext cx="7089467" cy="7543801"/>
          </a:xfrm>
          <a:custGeom>
            <a:avLst/>
            <a:gdLst/>
            <a:ahLst/>
            <a:cxnLst/>
            <a:rect l="l" t="t" r="r" b="b"/>
            <a:pathLst>
              <a:path w="9089880" h="9890851">
                <a:moveTo>
                  <a:pt x="0" y="0"/>
                </a:moveTo>
                <a:lnTo>
                  <a:pt x="9089880" y="0"/>
                </a:lnTo>
                <a:lnTo>
                  <a:pt x="9089880" y="9890851"/>
                </a:lnTo>
                <a:lnTo>
                  <a:pt x="0" y="98908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3608001" y="0"/>
            <a:ext cx="1505000" cy="1409900"/>
            <a:chOff x="0" y="0"/>
            <a:chExt cx="557428" cy="5180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7428" cy="518070"/>
            </a:xfrm>
            <a:custGeom>
              <a:avLst/>
              <a:gdLst/>
              <a:ahLst/>
              <a:cxnLst/>
              <a:rect l="l" t="t" r="r" b="b"/>
              <a:pathLst>
                <a:path w="557428" h="518070">
                  <a:moveTo>
                    <a:pt x="0" y="0"/>
                  </a:moveTo>
                  <a:lnTo>
                    <a:pt x="557428" y="0"/>
                  </a:lnTo>
                  <a:lnTo>
                    <a:pt x="557428" y="518070"/>
                  </a:lnTo>
                  <a:lnTo>
                    <a:pt x="0" y="518070"/>
                  </a:lnTo>
                  <a:close/>
                </a:path>
              </a:pathLst>
            </a:custGeom>
            <a:solidFill>
              <a:srgbClr val="6599C7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557428" cy="565695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9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-5400000">
            <a:off x="1703419" y="13576333"/>
            <a:ext cx="1039527" cy="2744715"/>
          </a:xfrm>
          <a:custGeom>
            <a:avLst/>
            <a:gdLst/>
            <a:ahLst/>
            <a:cxnLst/>
            <a:rect l="l" t="t" r="r" b="b"/>
            <a:pathLst>
              <a:path w="1039527" h="2744715">
                <a:moveTo>
                  <a:pt x="0" y="0"/>
                </a:moveTo>
                <a:lnTo>
                  <a:pt x="1039527" y="0"/>
                </a:lnTo>
                <a:lnTo>
                  <a:pt x="1039527" y="2744715"/>
                </a:lnTo>
                <a:lnTo>
                  <a:pt x="0" y="27447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12000" y="18434591"/>
            <a:ext cx="6048000" cy="74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3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25" b="1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SEND YOUR CV TO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12000" y="17170738"/>
            <a:ext cx="4167080" cy="74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2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APPLY NOW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75539" y="4510991"/>
            <a:ext cx="9330499" cy="632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73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3" b="1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HIRING!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12000" y="7864299"/>
            <a:ext cx="5219152" cy="74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2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OPEN POSITION</a:t>
            </a:r>
          </a:p>
        </p:txBody>
      </p:sp>
      <p:sp>
        <p:nvSpPr>
          <p:cNvPr id="20" name="Freeform 20"/>
          <p:cNvSpPr/>
          <p:nvPr/>
        </p:nvSpPr>
        <p:spPr>
          <a:xfrm>
            <a:off x="12568473" y="5932705"/>
            <a:ext cx="1039527" cy="2744715"/>
          </a:xfrm>
          <a:custGeom>
            <a:avLst/>
            <a:gdLst/>
            <a:ahLst/>
            <a:cxnLst/>
            <a:rect l="l" t="t" r="r" b="b"/>
            <a:pathLst>
              <a:path w="1039527" h="2744715">
                <a:moveTo>
                  <a:pt x="0" y="0"/>
                </a:moveTo>
                <a:lnTo>
                  <a:pt x="1039527" y="0"/>
                </a:lnTo>
                <a:lnTo>
                  <a:pt x="1039527" y="2744715"/>
                </a:lnTo>
                <a:lnTo>
                  <a:pt x="0" y="27447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1976100" y="4438650"/>
            <a:ext cx="0" cy="7646939"/>
          </a:xfrm>
          <a:prstGeom prst="line">
            <a:avLst/>
          </a:prstGeom>
          <a:ln w="38100" cap="flat">
            <a:solidFill>
              <a:srgbClr val="6599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11287" y="9155445"/>
            <a:ext cx="7253063" cy="357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99127" marR="0" lvl="1" indent="-549564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09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Media Buyer</a:t>
            </a:r>
          </a:p>
          <a:p>
            <a:pPr marL="1099127" marR="0" lvl="1" indent="-549564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09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VR/AR Developer</a:t>
            </a:r>
          </a:p>
          <a:p>
            <a:pPr marL="1099127" marR="0" lvl="1" indent="-549564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09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Sound Designer</a:t>
            </a:r>
          </a:p>
          <a:p>
            <a:pPr marL="1099127" marR="0" lvl="1" indent="-549564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09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Project Manager</a:t>
            </a:r>
          </a:p>
          <a:p>
            <a:pPr marL="1099127" marR="0" lvl="1" indent="-549564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09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imes New Roman" panose="02020603050405020304" pitchFamily="18" charset="0"/>
                <a:ea typeface="Poppins Light"/>
                <a:cs typeface="Times New Roman" panose="02020603050405020304" pitchFamily="18" charset="0"/>
                <a:sym typeface="Poppins Light"/>
              </a:rPr>
              <a:t>Animator</a:t>
            </a:r>
          </a:p>
        </p:txBody>
      </p:sp>
      <p:pic>
        <p:nvPicPr>
          <p:cNvPr id="23" name="Resim 22" descr="U&#10;&#10;Yapay zeka tarafından oluşturulmuş içerik yanlış olabilir.">
            <a:extLst>
              <a:ext uri="{FF2B5EF4-FFF2-40B4-BE49-F238E27FC236}">
                <a16:creationId xmlns:a16="http://schemas.microsoft.com/office/drawing/2014/main" id="{854644D0-BD92-C2BC-9228-0A03F0033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90" y="106829"/>
            <a:ext cx="3082810" cy="30828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A2AE44-B5DD-7373-2D2F-831C020452A6}"/>
              </a:ext>
            </a:extLst>
          </p:cNvPr>
          <p:cNvSpPr txBox="1"/>
          <p:nvPr/>
        </p:nvSpPr>
        <p:spPr>
          <a:xfrm>
            <a:off x="3365500" y="737711"/>
            <a:ext cx="11281660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ORDU ÜNİVERSİTESİ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SOSYAL BİLİMLER ENSTİTÜSÜ MÜDÜRLÜĞÜ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Paalalabas Wide"/>
              <a:cs typeface="Times New Roman" panose="02020603050405020304" pitchFamily="18" charset="0"/>
              <a:sym typeface="Paalalabas Wide"/>
            </a:endParaRPr>
          </a:p>
        </p:txBody>
      </p:sp>
      <p:pic>
        <p:nvPicPr>
          <p:cNvPr id="16" name="Resim 15" descr="The image shows a segmented, dark background with a sequence of alphanumeric characters and email-like text, possibly a portion of a phone number or contact information.&#10;&#10;Yapay zeka tarafından oluşturulmuş içerik yanlış olabilir.">
            <a:extLst>
              <a:ext uri="{FF2B5EF4-FFF2-40B4-BE49-F238E27FC236}">
                <a16:creationId xmlns:a16="http://schemas.microsoft.com/office/drawing/2014/main" id="{50B0B65B-D1D9-FE22-3B46-056291018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229" y="20144672"/>
            <a:ext cx="15159230" cy="12268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3047390" y="13944417"/>
            <a:ext cx="12095510" cy="2665340"/>
          </a:xfrm>
          <a:prstGeom prst="line">
            <a:avLst/>
          </a:prstGeom>
          <a:ln w="133350" cap="flat">
            <a:solidFill>
              <a:srgbClr val="E1AB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48410" y="11797907"/>
            <a:ext cx="7170399" cy="7170399"/>
            <a:chOff x="0" y="0"/>
            <a:chExt cx="14840029" cy="14840029"/>
          </a:xfrm>
        </p:grpSpPr>
        <p:sp>
          <p:nvSpPr>
            <p:cNvPr id="8" name="Freeform 8"/>
            <p:cNvSpPr/>
            <p:nvPr/>
          </p:nvSpPr>
          <p:spPr>
            <a:xfrm>
              <a:off x="-33258" y="-75"/>
              <a:ext cx="14906544" cy="14840178"/>
            </a:xfrm>
            <a:custGeom>
              <a:avLst/>
              <a:gdLst/>
              <a:ahLst/>
              <a:cxnLst/>
              <a:rect l="l" t="t" r="r" b="b"/>
              <a:pathLst>
                <a:path w="14906544" h="14840178">
                  <a:moveTo>
                    <a:pt x="7453273" y="75"/>
                  </a:moveTo>
                  <a:cubicBezTo>
                    <a:pt x="4794451" y="-11816"/>
                    <a:pt x="2332496" y="1399825"/>
                    <a:pt x="999642" y="3700470"/>
                  </a:cubicBezTo>
                  <a:cubicBezTo>
                    <a:pt x="-333213" y="6001115"/>
                    <a:pt x="-333213" y="8839064"/>
                    <a:pt x="999642" y="11139709"/>
                  </a:cubicBezTo>
                  <a:cubicBezTo>
                    <a:pt x="2332496" y="13440354"/>
                    <a:pt x="4794451" y="14851995"/>
                    <a:pt x="7453273" y="14840104"/>
                  </a:cubicBezTo>
                  <a:cubicBezTo>
                    <a:pt x="10112093" y="14851995"/>
                    <a:pt x="12574049" y="13440354"/>
                    <a:pt x="13906904" y="11139709"/>
                  </a:cubicBezTo>
                  <a:cubicBezTo>
                    <a:pt x="15239758" y="8839064"/>
                    <a:pt x="15239758" y="6001115"/>
                    <a:pt x="13906904" y="3700470"/>
                  </a:cubicBezTo>
                  <a:cubicBezTo>
                    <a:pt x="12574049" y="1399825"/>
                    <a:pt x="10112093" y="-11816"/>
                    <a:pt x="7453273" y="75"/>
                  </a:cubicBezTo>
                  <a:close/>
                </a:path>
              </a:pathLst>
            </a:custGeom>
            <a:solidFill>
              <a:srgbClr val="1B1846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168022" y="200309"/>
              <a:ext cx="14503985" cy="14439411"/>
            </a:xfrm>
            <a:custGeom>
              <a:avLst/>
              <a:gdLst/>
              <a:ahLst/>
              <a:cxnLst/>
              <a:rect l="l" t="t" r="r" b="b"/>
              <a:pathLst>
                <a:path w="14503985" h="14439411">
                  <a:moveTo>
                    <a:pt x="7251993" y="73"/>
                  </a:moveTo>
                  <a:cubicBezTo>
                    <a:pt x="4664974" y="-11497"/>
                    <a:pt x="2269506" y="1362022"/>
                    <a:pt x="972645" y="3600537"/>
                  </a:cubicBezTo>
                  <a:cubicBezTo>
                    <a:pt x="-324215" y="5839051"/>
                    <a:pt x="-324215" y="8600360"/>
                    <a:pt x="972645" y="10838875"/>
                  </a:cubicBezTo>
                  <a:cubicBezTo>
                    <a:pt x="2269506" y="13077389"/>
                    <a:pt x="4664974" y="14450908"/>
                    <a:pt x="7251993" y="14439338"/>
                  </a:cubicBezTo>
                  <a:cubicBezTo>
                    <a:pt x="9839011" y="14450908"/>
                    <a:pt x="12234479" y="13077389"/>
                    <a:pt x="13531340" y="10838875"/>
                  </a:cubicBezTo>
                  <a:cubicBezTo>
                    <a:pt x="14828201" y="8600360"/>
                    <a:pt x="14828201" y="5839051"/>
                    <a:pt x="13531340" y="3600537"/>
                  </a:cubicBezTo>
                  <a:cubicBezTo>
                    <a:pt x="12234479" y="1362022"/>
                    <a:pt x="9839011" y="-11497"/>
                    <a:pt x="7251993" y="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31276" y="561946"/>
              <a:ext cx="13777477" cy="13716137"/>
            </a:xfrm>
            <a:custGeom>
              <a:avLst/>
              <a:gdLst/>
              <a:ahLst/>
              <a:cxnLst/>
              <a:rect l="l" t="t" r="r" b="b"/>
              <a:pathLst>
                <a:path w="13777477" h="13716137">
                  <a:moveTo>
                    <a:pt x="6888739" y="68"/>
                  </a:moveTo>
                  <a:cubicBezTo>
                    <a:pt x="4431305" y="-10922"/>
                    <a:pt x="2155826" y="1293797"/>
                    <a:pt x="923925" y="3420184"/>
                  </a:cubicBezTo>
                  <a:cubicBezTo>
                    <a:pt x="-307975" y="5546571"/>
                    <a:pt x="-307975" y="8169565"/>
                    <a:pt x="923925" y="10295952"/>
                  </a:cubicBezTo>
                  <a:cubicBezTo>
                    <a:pt x="2155826" y="12422339"/>
                    <a:pt x="4431305" y="13727058"/>
                    <a:pt x="6888739" y="13716068"/>
                  </a:cubicBezTo>
                  <a:cubicBezTo>
                    <a:pt x="9346172" y="13727058"/>
                    <a:pt x="11621651" y="12422339"/>
                    <a:pt x="12853552" y="10295952"/>
                  </a:cubicBezTo>
                  <a:cubicBezTo>
                    <a:pt x="14085452" y="8169565"/>
                    <a:pt x="14085452" y="5546571"/>
                    <a:pt x="12853552" y="3420184"/>
                  </a:cubicBezTo>
                  <a:cubicBezTo>
                    <a:pt x="11621651" y="1293797"/>
                    <a:pt x="9346172" y="-10922"/>
                    <a:pt x="6888739" y="68"/>
                  </a:cubicBezTo>
                  <a:close/>
                </a:path>
              </a:pathLst>
            </a:custGeom>
            <a:blipFill>
              <a:blip r:embed="rId2"/>
              <a:stretch>
                <a:fillRect l="223" r="-49647"/>
              </a:stretch>
            </a:blip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579190" y="7064987"/>
            <a:ext cx="6028810" cy="634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2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5" b="0" i="0" u="none" strike="noStrike" kern="1200" cap="none" spc="0" normalizeH="0" baseline="0" noProof="0">
                <a:ln>
                  <a:noFill/>
                </a:ln>
                <a:solidFill>
                  <a:srgbClr val="1B1846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Graphic Designer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79190" y="7756883"/>
            <a:ext cx="6028810" cy="634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2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5" b="0" i="0" u="none" strike="noStrike" kern="1200" cap="none" spc="0" normalizeH="0" baseline="0" noProof="0">
                <a:ln>
                  <a:noFill/>
                </a:ln>
                <a:solidFill>
                  <a:srgbClr val="1B1846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Art Director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9095145" y="7193704"/>
            <a:ext cx="0" cy="1195047"/>
          </a:xfrm>
          <a:prstGeom prst="line">
            <a:avLst/>
          </a:prstGeom>
          <a:ln w="38100" cap="flat">
            <a:solidFill>
              <a:srgbClr val="1B18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9665718" y="9586887"/>
            <a:ext cx="3942282" cy="978785"/>
            <a:chOff x="0" y="0"/>
            <a:chExt cx="1636870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36870" cy="406400"/>
            </a:xfrm>
            <a:custGeom>
              <a:avLst/>
              <a:gdLst/>
              <a:ahLst/>
              <a:cxnLst/>
              <a:rect l="l" t="t" r="r" b="b"/>
              <a:pathLst>
                <a:path w="1636870" h="406400">
                  <a:moveTo>
                    <a:pt x="1433670" y="0"/>
                  </a:moveTo>
                  <a:cubicBezTo>
                    <a:pt x="1545894" y="0"/>
                    <a:pt x="1636870" y="90976"/>
                    <a:pt x="1636870" y="203200"/>
                  </a:cubicBezTo>
                  <a:cubicBezTo>
                    <a:pt x="1636870" y="315424"/>
                    <a:pt x="1545894" y="406400"/>
                    <a:pt x="143367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1AB39"/>
            </a:solidFill>
          </p:spPr>
          <p:txBody>
            <a:bodyPr/>
            <a:lstStyle/>
            <a:p>
              <a:endParaRPr lang="tr-T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63687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55" b="1" i="0" u="none" strike="noStrike" kern="1200" cap="none" spc="0" normalizeH="0" baseline="0" noProof="0">
                  <a:ln>
                    <a:noFill/>
                  </a:ln>
                  <a:solidFill>
                    <a:srgbClr val="1B184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ontserrat Bold"/>
                  <a:cs typeface="Times New Roman" panose="02020603050405020304" pitchFamily="18" charset="0"/>
                  <a:sym typeface="Montserrat Bold"/>
                </a:rPr>
                <a:t>SEND YOUR CV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9665718" y="13941051"/>
            <a:ext cx="3942282" cy="2157503"/>
          </a:xfrm>
          <a:custGeom>
            <a:avLst/>
            <a:gdLst/>
            <a:ahLst/>
            <a:cxnLst/>
            <a:rect l="l" t="t" r="r" b="b"/>
            <a:pathLst>
              <a:path w="3942282" h="2157503">
                <a:moveTo>
                  <a:pt x="0" y="0"/>
                </a:moveTo>
                <a:lnTo>
                  <a:pt x="3942282" y="0"/>
                </a:lnTo>
                <a:lnTo>
                  <a:pt x="3942282" y="2157504"/>
                </a:lnTo>
                <a:lnTo>
                  <a:pt x="0" y="2157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180512" y="974637"/>
            <a:ext cx="8180861" cy="378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46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02" b="1" i="0" u="none" strike="noStrike" kern="1200" cap="none" spc="0" normalizeH="0" baseline="0" noProof="0" dirty="0">
                <a:ln>
                  <a:noFill/>
                </a:ln>
                <a:solidFill>
                  <a:srgbClr val="1B1846"/>
                </a:solidFill>
                <a:effectLst/>
                <a:uLnTx/>
                <a:uFillTx/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WE’RE HIRING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39861" y="5945529"/>
            <a:ext cx="7068139" cy="742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61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3" b="1" i="0" u="none" strike="noStrike" kern="1200" cap="none" spc="0" normalizeH="0" baseline="0" noProof="0" dirty="0">
                <a:ln>
                  <a:noFill/>
                </a:ln>
                <a:solidFill>
                  <a:srgbClr val="1B1846"/>
                </a:solidFill>
                <a:effectLst/>
                <a:uLnTx/>
                <a:uFillTx/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OPEN POSITION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08093" y="7127029"/>
            <a:ext cx="6028810" cy="634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2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5" b="0" i="0" u="none" strike="noStrike" kern="1200" cap="none" spc="0" normalizeH="0" baseline="0" noProof="0">
                <a:ln>
                  <a:noFill/>
                </a:ln>
                <a:solidFill>
                  <a:srgbClr val="1B1846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Marketing Manager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08093" y="7818925"/>
            <a:ext cx="6028810" cy="634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2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5" b="0" i="0" u="none" strike="noStrike" kern="1200" cap="none" spc="0" normalizeH="0" baseline="0" noProof="0">
                <a:ln>
                  <a:noFill/>
                </a:ln>
                <a:solidFill>
                  <a:srgbClr val="1B1846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Web Developer</a:t>
            </a:r>
          </a:p>
        </p:txBody>
      </p:sp>
      <p:pic>
        <p:nvPicPr>
          <p:cNvPr id="25" name="Resim 24" descr="U&#10;&#10;Yapay zeka tarafından oluşturulmuş içerik yanlış olabilir.">
            <a:extLst>
              <a:ext uri="{FF2B5EF4-FFF2-40B4-BE49-F238E27FC236}">
                <a16:creationId xmlns:a16="http://schemas.microsoft.com/office/drawing/2014/main" id="{886D38B9-47A7-8C63-0B78-ECE8DB6EC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532" y="104643"/>
            <a:ext cx="2157503" cy="2157503"/>
          </a:xfrm>
          <a:prstGeom prst="rect">
            <a:avLst/>
          </a:prstGeom>
        </p:spPr>
      </p:pic>
      <p:pic>
        <p:nvPicPr>
          <p:cNvPr id="27" name="Resim 26" descr="The text appears to be a sequence of numbers, an email address, and a series of alphanumeric codes, possibly related to an online platform or system, followed by a pattern of forward slashes and alphabetic characters.&#10;&#10;Yapay zeka tarafından oluşturulmuş içerik yanlış olabilir.">
            <a:extLst>
              <a:ext uri="{FF2B5EF4-FFF2-40B4-BE49-F238E27FC236}">
                <a16:creationId xmlns:a16="http://schemas.microsoft.com/office/drawing/2014/main" id="{2C2A2D2A-A42E-99C5-1C77-065C2625F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0861" y="20041800"/>
            <a:ext cx="15499761" cy="1296760"/>
          </a:xfrm>
          <a:prstGeom prst="rect">
            <a:avLst/>
          </a:prstGeom>
        </p:spPr>
      </p:pic>
      <p:sp>
        <p:nvSpPr>
          <p:cNvPr id="28" name="TextBox 23">
            <a:extLst>
              <a:ext uri="{FF2B5EF4-FFF2-40B4-BE49-F238E27FC236}">
                <a16:creationId xmlns:a16="http://schemas.microsoft.com/office/drawing/2014/main" id="{DF5971A8-7AF2-DB9D-D887-0E7E0C19ABE4}"/>
              </a:ext>
            </a:extLst>
          </p:cNvPr>
          <p:cNvSpPr txBox="1"/>
          <p:nvPr/>
        </p:nvSpPr>
        <p:spPr>
          <a:xfrm rot="16200000">
            <a:off x="-4151615" y="5921505"/>
            <a:ext cx="11281660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ORDU ÜNİVERSİTESİ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Paalalabas Wide"/>
                <a:cs typeface="Times New Roman" panose="02020603050405020304" pitchFamily="18" charset="0"/>
                <a:sym typeface="Paalalabas Wide"/>
              </a:rPr>
              <a:t>SOSYAL BİLİMLER ENSTİTÜSÜ MÜDÜRLÜĞÜ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Paalalabas Wide"/>
              <a:cs typeface="Times New Roman" panose="02020603050405020304" pitchFamily="18" charset="0"/>
              <a:sym typeface="Paalalabas Wi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290</Words>
  <Application>Microsoft Office PowerPoint</Application>
  <PresentationFormat>Özel</PresentationFormat>
  <Paragraphs>87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Times New Roman</vt:lpstr>
      <vt:lpstr>Calibri</vt:lpstr>
      <vt:lpstr>Arial</vt:lpstr>
      <vt:lpstr>Aptos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Yellow Modern Job Vacancy We Are Hiring Poster</dc:title>
  <dc:creator>Sefa Keskin</dc:creator>
  <cp:lastModifiedBy>Sefa KESKİN</cp:lastModifiedBy>
  <cp:revision>13</cp:revision>
  <dcterms:created xsi:type="dcterms:W3CDTF">2006-08-16T00:00:00Z</dcterms:created>
  <dcterms:modified xsi:type="dcterms:W3CDTF">2026-05-04T22:03:00Z</dcterms:modified>
  <dc:identifier>DAHIJ-jsA2Y</dc:identifier>
</cp:coreProperties>
</file>